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59" r:id="rId2"/>
  </p:sldMasterIdLst>
  <p:notesMasterIdLst>
    <p:notesMasterId r:id="rId14"/>
  </p:notesMasterIdLst>
  <p:sldIdLst>
    <p:sldId id="256" r:id="rId3"/>
    <p:sldId id="280" r:id="rId4"/>
    <p:sldId id="257" r:id="rId5"/>
    <p:sldId id="590" r:id="rId6"/>
    <p:sldId id="282" r:id="rId7"/>
    <p:sldId id="271" r:id="rId8"/>
    <p:sldId id="272" r:id="rId9"/>
    <p:sldId id="274" r:id="rId10"/>
    <p:sldId id="273" r:id="rId11"/>
    <p:sldId id="278" r:id="rId12"/>
    <p:sldId id="266" r:id="rId13"/>
  </p:sldIdLst>
  <p:sldSz cx="9144000" cy="6858000" type="screen4x3"/>
  <p:notesSz cx="7010400" cy="92964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5" roundtripDataSignature="AMtx7miD8kPtAsOPIFhj74lYvimtj9Ro6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4E9A82E-6F25-400B-8640-C943C32AA0B2}">
  <a:tblStyle styleId="{F4E9A82E-6F25-400B-8640-C943C32AA0B2}"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11B3D920-12DB-463E-9BE9-6C6899423884}"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b="off" i="off"/>
      <a:tcStyle>
        <a:tcBdr/>
        <a:fill>
          <a:solidFill>
            <a:srgbClr val="D0DEEF"/>
          </a:solidFill>
        </a:fill>
      </a:tcStyle>
    </a:band1H>
    <a:band2H>
      <a:tcTxStyle b="off" i="off"/>
      <a:tcStyle>
        <a:tcBdr/>
      </a:tcStyle>
    </a:band2H>
    <a:band1V>
      <a:tcTxStyle b="off" i="off"/>
      <a:tcStyle>
        <a:tcBdr/>
        <a:fill>
          <a:solidFill>
            <a:srgbClr val="D0DEEF"/>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52432" autoAdjust="0"/>
  </p:normalViewPr>
  <p:slideViewPr>
    <p:cSldViewPr snapToGrid="0">
      <p:cViewPr varScale="1">
        <p:scale>
          <a:sx n="35" d="100"/>
          <a:sy n="35" d="100"/>
        </p:scale>
        <p:origin x="2204" y="2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39"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38" Type="http://schemas.openxmlformats.org/officeDocument/2006/relationships/theme" Target="theme/theme1.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37" Type="http://schemas.openxmlformats.org/officeDocument/2006/relationships/viewProps" Target="viewProps.xml"/><Relationship Id="rId5" Type="http://schemas.openxmlformats.org/officeDocument/2006/relationships/slide" Target="slides/slide3.xml"/><Relationship Id="rId36"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 Id="rId35"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1" y="5"/>
            <a:ext cx="3037840" cy="466435"/>
          </a:xfrm>
          <a:prstGeom prst="rect">
            <a:avLst/>
          </a:prstGeom>
          <a:noFill/>
          <a:ln>
            <a:noFill/>
          </a:ln>
        </p:spPr>
        <p:txBody>
          <a:bodyPr spcFirstLastPara="1" wrap="square" lIns="93116" tIns="46545" rIns="93116" bIns="46545"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44" y="5"/>
            <a:ext cx="3037840" cy="466435"/>
          </a:xfrm>
          <a:prstGeom prst="rect">
            <a:avLst/>
          </a:prstGeom>
          <a:noFill/>
          <a:ln>
            <a:noFill/>
          </a:ln>
        </p:spPr>
        <p:txBody>
          <a:bodyPr spcFirstLastPara="1" wrap="square" lIns="93116" tIns="46545" rIns="93116" bIns="46545"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1" y="4473892"/>
            <a:ext cx="5608320" cy="3660457"/>
          </a:xfrm>
          <a:prstGeom prst="rect">
            <a:avLst/>
          </a:prstGeom>
          <a:noFill/>
          <a:ln>
            <a:noFill/>
          </a:ln>
        </p:spPr>
        <p:txBody>
          <a:bodyPr spcFirstLastPara="1" wrap="square" lIns="93116" tIns="46545" rIns="93116" bIns="4654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1" y="8829973"/>
            <a:ext cx="3037840" cy="466434"/>
          </a:xfrm>
          <a:prstGeom prst="rect">
            <a:avLst/>
          </a:prstGeom>
          <a:noFill/>
          <a:ln>
            <a:noFill/>
          </a:ln>
        </p:spPr>
        <p:txBody>
          <a:bodyPr spcFirstLastPara="1" wrap="square" lIns="93116" tIns="46545" rIns="93116" bIns="46545"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44" y="8829973"/>
            <a:ext cx="3037840" cy="466434"/>
          </a:xfrm>
          <a:prstGeom prst="rect">
            <a:avLst/>
          </a:prstGeom>
          <a:noFill/>
          <a:ln>
            <a:noFill/>
          </a:ln>
        </p:spPr>
        <p:txBody>
          <a:bodyPr spcFirstLastPara="1" wrap="square" lIns="93116" tIns="46545" rIns="93116" bIns="46545" anchor="b" anchorCtr="0">
            <a:noAutofit/>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a:t>
            </a:fld>
            <a:endParaRPr lang="en-US" sz="120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1: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 name="Google Shape;175;p1:notes"/>
          <p:cNvSpPr txBox="1">
            <a:spLocks noGrp="1"/>
          </p:cNvSpPr>
          <p:nvPr>
            <p:ph type="body" idx="1"/>
          </p:nvPr>
        </p:nvSpPr>
        <p:spPr>
          <a:xfrm>
            <a:off x="701041" y="4473892"/>
            <a:ext cx="5608320" cy="3660457"/>
          </a:xfrm>
          <a:prstGeom prst="rect">
            <a:avLst/>
          </a:prstGeom>
          <a:noFill/>
          <a:ln>
            <a:noFill/>
          </a:ln>
        </p:spPr>
        <p:txBody>
          <a:bodyPr spcFirstLastPara="1" wrap="square" lIns="93116" tIns="46545" rIns="93116" bIns="46545" anchor="t" anchorCtr="0">
            <a:noAutofit/>
          </a:bodyPr>
          <a:lstStyle/>
          <a:p>
            <a:pPr marL="0" indent="0"/>
            <a:endParaRPr dirty="0"/>
          </a:p>
        </p:txBody>
      </p:sp>
      <p:sp>
        <p:nvSpPr>
          <p:cNvPr id="176" name="Google Shape;176;p1:notes"/>
          <p:cNvSpPr txBox="1">
            <a:spLocks noGrp="1"/>
          </p:cNvSpPr>
          <p:nvPr>
            <p:ph type="sldNum" idx="12"/>
          </p:nvPr>
        </p:nvSpPr>
        <p:spPr>
          <a:xfrm>
            <a:off x="3970944" y="8829973"/>
            <a:ext cx="3037840" cy="466434"/>
          </a:xfrm>
          <a:prstGeom prst="rect">
            <a:avLst/>
          </a:prstGeom>
          <a:noFill/>
          <a:ln>
            <a:noFill/>
          </a:ln>
        </p:spPr>
        <p:txBody>
          <a:bodyPr spcFirstLastPara="1" wrap="square" lIns="93116" tIns="46545" rIns="93116" bIns="46545" anchor="b" anchorCtr="0">
            <a:noAutofit/>
          </a:bodyPr>
          <a:lstStyle/>
          <a:p>
            <a:pPr algn="r">
              <a:buSzPts val="1400"/>
            </a:pPr>
            <a:fld id="{00000000-1234-1234-1234-123412341234}" type="slidenum">
              <a:rPr lang="en-US"/>
              <a:pPr algn="r">
                <a:buSzPts val="1400"/>
              </a:pP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76:notes"/>
          <p:cNvSpPr txBox="1">
            <a:spLocks noGrp="1"/>
          </p:cNvSpPr>
          <p:nvPr>
            <p:ph type="body" idx="1"/>
          </p:nvPr>
        </p:nvSpPr>
        <p:spPr>
          <a:xfrm>
            <a:off x="701041" y="4473892"/>
            <a:ext cx="5608320" cy="3660457"/>
          </a:xfrm>
          <a:prstGeom prst="rect">
            <a:avLst/>
          </a:prstGeom>
        </p:spPr>
        <p:txBody>
          <a:bodyPr spcFirstLastPara="1" wrap="square" lIns="93116" tIns="46545" rIns="93116" bIns="46545" anchor="t" anchorCtr="0">
            <a:noAutofit/>
          </a:bodyPr>
          <a:lstStyle/>
          <a:p>
            <a:pPr marL="0" indent="0"/>
            <a:r>
              <a:rPr lang="en-US" dirty="0"/>
              <a:t>https://docs.google.com/forms/d/e/1FAIpQLSfUjY0NkbxPF2fn2Y9602m_NI0CHV2klITyZI5tCncUrIGTvA/viewform?usp=sf_link</a:t>
            </a:r>
          </a:p>
          <a:p>
            <a:pPr marL="0" indent="0"/>
            <a:endParaRPr lang="en-US" dirty="0"/>
          </a:p>
          <a:p>
            <a:pPr marL="0" indent="0"/>
            <a:r>
              <a:rPr lang="en-US" dirty="0"/>
              <a:t>Finally, this slide has the link to register for the Middle School Career Exposure camp.  We hope that you are excited about this opportunity and will plan to join us this summer.  </a:t>
            </a:r>
          </a:p>
          <a:p>
            <a:pPr marL="0" indent="0"/>
            <a:endParaRPr lang="en-US" dirty="0"/>
          </a:p>
          <a:p>
            <a:pPr marL="0" indent="0"/>
            <a:r>
              <a:rPr lang="en-US" dirty="0"/>
              <a:t>The extended application deadline is Wednesday, April 10th and we will send enrollment verifications by Friday, April 12</a:t>
            </a:r>
            <a:r>
              <a:rPr lang="en-US" baseline="30000" dirty="0"/>
              <a:t>th</a:t>
            </a:r>
            <a:r>
              <a:rPr lang="en-US" dirty="0"/>
              <a:t>.  </a:t>
            </a:r>
          </a:p>
          <a:p>
            <a:pPr marL="0" indent="0"/>
            <a:endParaRPr lang="en-US" dirty="0"/>
          </a:p>
          <a:p>
            <a:pPr marL="0" indent="0"/>
            <a:r>
              <a:rPr lang="en-US" dirty="0"/>
              <a:t>Students will be assigned on a first come first serve basis with priority placement for scholars to attend during their targeted weeks.  </a:t>
            </a:r>
          </a:p>
          <a:p>
            <a:pPr marL="0" indent="0"/>
            <a:endParaRPr lang="en-US" dirty="0"/>
          </a:p>
          <a:p>
            <a:pPr marL="0" indent="0"/>
            <a:r>
              <a:rPr lang="en-US" dirty="0"/>
              <a:t>Thank you for joining the session.  Now, I will open the discussion for questions?</a:t>
            </a:r>
            <a:endParaRPr dirty="0"/>
          </a:p>
        </p:txBody>
      </p:sp>
      <p:sp>
        <p:nvSpPr>
          <p:cNvPr id="272" name="Google Shape;272;p76: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10:notes"/>
          <p:cNvSpPr txBox="1">
            <a:spLocks noGrp="1"/>
          </p:cNvSpPr>
          <p:nvPr>
            <p:ph type="body" idx="1"/>
          </p:nvPr>
        </p:nvSpPr>
        <p:spPr>
          <a:xfrm>
            <a:off x="701041" y="4473892"/>
            <a:ext cx="5608320" cy="3660457"/>
          </a:xfrm>
          <a:prstGeom prst="rect">
            <a:avLst/>
          </a:prstGeom>
          <a:noFill/>
          <a:ln>
            <a:noFill/>
          </a:ln>
        </p:spPr>
        <p:txBody>
          <a:bodyPr spcFirstLastPara="1" wrap="square" lIns="93116" tIns="46545" rIns="93116" bIns="46545" anchor="t" anchorCtr="0">
            <a:noAutofit/>
          </a:bodyPr>
          <a:lstStyle/>
          <a:p>
            <a:pPr marL="0" indent="0"/>
            <a:endParaRPr dirty="0"/>
          </a:p>
        </p:txBody>
      </p:sp>
      <p:sp>
        <p:nvSpPr>
          <p:cNvPr id="265" name="Google Shape;265;p10: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a:extLst>
            <a:ext uri="{FF2B5EF4-FFF2-40B4-BE49-F238E27FC236}">
              <a16:creationId xmlns:a16="http://schemas.microsoft.com/office/drawing/2014/main" id="{F1355AFB-0415-A25A-77B6-4BE35068D6C4}"/>
            </a:ext>
          </a:extLst>
        </p:cNvPr>
        <p:cNvGrpSpPr/>
        <p:nvPr/>
      </p:nvGrpSpPr>
      <p:grpSpPr>
        <a:xfrm>
          <a:off x="0" y="0"/>
          <a:ext cx="0" cy="0"/>
          <a:chOff x="0" y="0"/>
          <a:chExt cx="0" cy="0"/>
        </a:xfrm>
      </p:grpSpPr>
      <p:sp>
        <p:nvSpPr>
          <p:cNvPr id="186" name="Google Shape;186;p3:notes">
            <a:extLst>
              <a:ext uri="{FF2B5EF4-FFF2-40B4-BE49-F238E27FC236}">
                <a16:creationId xmlns:a16="http://schemas.microsoft.com/office/drawing/2014/main" id="{15916BA4-8463-4D9C-CCEF-3E6F771E6AB8}"/>
              </a:ext>
            </a:extLst>
          </p:cNvPr>
          <p:cNvSpPr txBox="1">
            <a:spLocks noGrp="1"/>
          </p:cNvSpPr>
          <p:nvPr>
            <p:ph type="body" idx="1"/>
          </p:nvPr>
        </p:nvSpPr>
        <p:spPr>
          <a:xfrm>
            <a:off x="701041" y="4473892"/>
            <a:ext cx="5608320" cy="3660457"/>
          </a:xfrm>
          <a:prstGeom prst="rect">
            <a:avLst/>
          </a:prstGeom>
          <a:noFill/>
          <a:ln>
            <a:noFill/>
          </a:ln>
        </p:spPr>
        <p:txBody>
          <a:bodyPr spcFirstLastPara="1" wrap="square" lIns="93116" tIns="46545" rIns="93116" bIns="46545" anchor="t" anchorCtr="0">
            <a:noAutofit/>
          </a:bodyPr>
          <a:lstStyle/>
          <a:p>
            <a:pPr marL="0" indent="0"/>
            <a:endParaRPr dirty="0"/>
          </a:p>
        </p:txBody>
      </p:sp>
      <p:sp>
        <p:nvSpPr>
          <p:cNvPr id="187" name="Google Shape;187;p3:notes">
            <a:extLst>
              <a:ext uri="{FF2B5EF4-FFF2-40B4-BE49-F238E27FC236}">
                <a16:creationId xmlns:a16="http://schemas.microsoft.com/office/drawing/2014/main" id="{C8BE44FC-F8B9-28B1-C135-8C09E95B1FC2}"/>
              </a:ext>
            </a:extLst>
          </p:cNvPr>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80002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3:notes"/>
          <p:cNvSpPr txBox="1">
            <a:spLocks noGrp="1"/>
          </p:cNvSpPr>
          <p:nvPr>
            <p:ph type="body" idx="1"/>
          </p:nvPr>
        </p:nvSpPr>
        <p:spPr>
          <a:xfrm>
            <a:off x="701041" y="4473892"/>
            <a:ext cx="5608320" cy="3660457"/>
          </a:xfrm>
          <a:prstGeom prst="rect">
            <a:avLst/>
          </a:prstGeom>
          <a:noFill/>
          <a:ln>
            <a:noFill/>
          </a:ln>
        </p:spPr>
        <p:txBody>
          <a:bodyPr spcFirstLastPara="1" wrap="square" lIns="93116" tIns="46545" rIns="93116" bIns="46545" anchor="t" anchorCtr="0">
            <a:noAutofit/>
          </a:bodyPr>
          <a:lstStyle/>
          <a:p>
            <a:pPr marL="0" indent="0">
              <a:lnSpc>
                <a:spcPct val="90000"/>
              </a:lnSpc>
              <a:spcAft>
                <a:spcPts val="599"/>
              </a:spcAft>
              <a:buClr>
                <a:schemeClr val="dk1"/>
              </a:buClr>
              <a:buSzPts val="2800"/>
            </a:pPr>
            <a:r>
              <a:rPr lang="en-US" dirty="0"/>
              <a:t>This slide gives an overview of what the Atlanta College and Career Academy is.  </a:t>
            </a:r>
          </a:p>
          <a:p>
            <a:pPr marL="0" indent="0">
              <a:lnSpc>
                <a:spcPct val="90000"/>
              </a:lnSpc>
              <a:spcAft>
                <a:spcPts val="599"/>
              </a:spcAft>
              <a:buClr>
                <a:schemeClr val="dk1"/>
              </a:buClr>
              <a:buSzPts val="2800"/>
            </a:pPr>
            <a:endParaRPr lang="en-US" dirty="0"/>
          </a:p>
          <a:p>
            <a:pPr marL="0" indent="0">
              <a:lnSpc>
                <a:spcPct val="90000"/>
              </a:lnSpc>
              <a:spcAft>
                <a:spcPts val="599"/>
              </a:spcAft>
              <a:buClr>
                <a:schemeClr val="dk1"/>
              </a:buClr>
              <a:buSzPts val="2800"/>
            </a:pPr>
            <a:r>
              <a:rPr lang="en-US" dirty="0"/>
              <a:t>We are a program provided by Atlanta Public Schools to help students graduate with credentials aligned to high demand technical careers in Atlanta.  </a:t>
            </a:r>
          </a:p>
          <a:p>
            <a:pPr marL="0" indent="0">
              <a:lnSpc>
                <a:spcPct val="90000"/>
              </a:lnSpc>
              <a:spcAft>
                <a:spcPts val="599"/>
              </a:spcAft>
              <a:buClr>
                <a:schemeClr val="dk1"/>
              </a:buClr>
              <a:buSzPts val="2800"/>
            </a:pPr>
            <a:endParaRPr lang="en-US" dirty="0"/>
          </a:p>
          <a:p>
            <a:pPr marL="0" indent="0">
              <a:lnSpc>
                <a:spcPct val="90000"/>
              </a:lnSpc>
              <a:spcAft>
                <a:spcPts val="599"/>
              </a:spcAft>
              <a:buClr>
                <a:schemeClr val="dk1"/>
              </a:buClr>
              <a:buSzPts val="2800"/>
            </a:pPr>
            <a:r>
              <a:rPr lang="en-US" dirty="0"/>
              <a:t>High school students are eligible to enroll in our pathways during their 10</a:t>
            </a:r>
            <a:r>
              <a:rPr lang="en-US" baseline="30000" dirty="0"/>
              <a:t>th</a:t>
            </a:r>
            <a:r>
              <a:rPr lang="en-US" dirty="0"/>
              <a:t> – 12</a:t>
            </a:r>
            <a:r>
              <a:rPr lang="en-US" baseline="30000" dirty="0"/>
              <a:t>th</a:t>
            </a:r>
            <a:r>
              <a:rPr lang="en-US" dirty="0"/>
              <a:t> years.</a:t>
            </a:r>
          </a:p>
          <a:p>
            <a:pPr marL="0" indent="0"/>
            <a:endParaRPr dirty="0"/>
          </a:p>
        </p:txBody>
      </p:sp>
      <p:sp>
        <p:nvSpPr>
          <p:cNvPr id="187" name="Google Shape;187;p3: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a:extLst>
            <a:ext uri="{FF2B5EF4-FFF2-40B4-BE49-F238E27FC236}">
              <a16:creationId xmlns:a16="http://schemas.microsoft.com/office/drawing/2014/main" id="{72689448-F2F4-BF8E-E094-53323A101B28}"/>
            </a:ext>
          </a:extLst>
        </p:cNvPr>
        <p:cNvGrpSpPr/>
        <p:nvPr/>
      </p:nvGrpSpPr>
      <p:grpSpPr>
        <a:xfrm>
          <a:off x="0" y="0"/>
          <a:ext cx="0" cy="0"/>
          <a:chOff x="0" y="0"/>
          <a:chExt cx="0" cy="0"/>
        </a:xfrm>
      </p:grpSpPr>
      <p:sp>
        <p:nvSpPr>
          <p:cNvPr id="186" name="Google Shape;186;p3:notes">
            <a:extLst>
              <a:ext uri="{FF2B5EF4-FFF2-40B4-BE49-F238E27FC236}">
                <a16:creationId xmlns:a16="http://schemas.microsoft.com/office/drawing/2014/main" id="{5AC9F5E5-FCA1-1300-AC00-AAB8530041B5}"/>
              </a:ext>
            </a:extLst>
          </p:cNvPr>
          <p:cNvSpPr txBox="1">
            <a:spLocks noGrp="1"/>
          </p:cNvSpPr>
          <p:nvPr>
            <p:ph type="body" idx="1"/>
          </p:nvPr>
        </p:nvSpPr>
        <p:spPr>
          <a:xfrm>
            <a:off x="701041" y="4473892"/>
            <a:ext cx="5608320" cy="3660457"/>
          </a:xfrm>
          <a:prstGeom prst="rect">
            <a:avLst/>
          </a:prstGeom>
          <a:noFill/>
          <a:ln>
            <a:noFill/>
          </a:ln>
        </p:spPr>
        <p:txBody>
          <a:bodyPr spcFirstLastPara="1" wrap="square" lIns="93116" tIns="46545" rIns="93116" bIns="46545" anchor="t" anchorCtr="0">
            <a:noAutofit/>
          </a:bodyPr>
          <a:lstStyle/>
          <a:p>
            <a:pPr marL="0" indent="0"/>
            <a:r>
              <a:rPr lang="en-US" dirty="0"/>
              <a:t>This video highlights some of the pathways offered on our campus and provides some insight to the experience middle school students will have this summer.</a:t>
            </a:r>
            <a:endParaRPr dirty="0"/>
          </a:p>
        </p:txBody>
      </p:sp>
      <p:sp>
        <p:nvSpPr>
          <p:cNvPr id="187" name="Google Shape;187;p3:notes">
            <a:extLst>
              <a:ext uri="{FF2B5EF4-FFF2-40B4-BE49-F238E27FC236}">
                <a16:creationId xmlns:a16="http://schemas.microsoft.com/office/drawing/2014/main" id="{8D87E17A-4C01-075D-78B0-D068F2313FD0}"/>
              </a:ext>
            </a:extLst>
          </p:cNvPr>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014493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a:extLst>
            <a:ext uri="{FF2B5EF4-FFF2-40B4-BE49-F238E27FC236}">
              <a16:creationId xmlns:a16="http://schemas.microsoft.com/office/drawing/2014/main" id="{30B5EE1B-CCD4-0F6E-0063-E058BF075059}"/>
            </a:ext>
          </a:extLst>
        </p:cNvPr>
        <p:cNvGrpSpPr/>
        <p:nvPr/>
      </p:nvGrpSpPr>
      <p:grpSpPr>
        <a:xfrm>
          <a:off x="0" y="0"/>
          <a:ext cx="0" cy="0"/>
          <a:chOff x="0" y="0"/>
          <a:chExt cx="0" cy="0"/>
        </a:xfrm>
      </p:grpSpPr>
      <p:sp>
        <p:nvSpPr>
          <p:cNvPr id="271" name="Google Shape;271;p76:notes">
            <a:extLst>
              <a:ext uri="{FF2B5EF4-FFF2-40B4-BE49-F238E27FC236}">
                <a16:creationId xmlns:a16="http://schemas.microsoft.com/office/drawing/2014/main" id="{8780D85A-A336-5956-1247-BFC957FD1942}"/>
              </a:ext>
            </a:extLst>
          </p:cNvPr>
          <p:cNvSpPr txBox="1">
            <a:spLocks noGrp="1"/>
          </p:cNvSpPr>
          <p:nvPr>
            <p:ph type="body" idx="1"/>
          </p:nvPr>
        </p:nvSpPr>
        <p:spPr>
          <a:xfrm>
            <a:off x="701041" y="4473892"/>
            <a:ext cx="5608320" cy="3660457"/>
          </a:xfrm>
          <a:prstGeom prst="rect">
            <a:avLst/>
          </a:prstGeom>
        </p:spPr>
        <p:txBody>
          <a:bodyPr spcFirstLastPara="1" wrap="square" lIns="93116" tIns="46545" rIns="93116" bIns="46545" anchor="t" anchorCtr="0">
            <a:noAutofit/>
          </a:bodyPr>
          <a:lstStyle/>
          <a:p>
            <a:pPr marL="0" indent="0"/>
            <a:r>
              <a:rPr lang="en-US" dirty="0"/>
              <a:t>Hopefully, you enjoyed the video and have a better understanding of the opportunity that awaits you as a participant in our </a:t>
            </a:r>
            <a:r>
              <a:rPr lang="en-US" kern="100" dirty="0">
                <a:latin typeface="Calibri" panose="020F0502020204030204" pitchFamily="34" charset="0"/>
                <a:ea typeface="Calibri" panose="020F0502020204030204" pitchFamily="34" charset="0"/>
                <a:cs typeface="Times New Roman" panose="02020603050405020304" pitchFamily="18" charset="0"/>
              </a:rPr>
              <a:t>first annual ACCA Career Exposure Camp for Middle School students.</a:t>
            </a:r>
            <a:endParaRPr dirty="0"/>
          </a:p>
        </p:txBody>
      </p:sp>
      <p:sp>
        <p:nvSpPr>
          <p:cNvPr id="272" name="Google Shape;272;p76:notes">
            <a:extLst>
              <a:ext uri="{FF2B5EF4-FFF2-40B4-BE49-F238E27FC236}">
                <a16:creationId xmlns:a16="http://schemas.microsoft.com/office/drawing/2014/main" id="{C3E70806-3FF5-DCAB-14D5-4AC2C8A9E6F0}"/>
              </a:ext>
            </a:extLst>
          </p:cNvPr>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431770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a:extLst>
            <a:ext uri="{FF2B5EF4-FFF2-40B4-BE49-F238E27FC236}">
              <a16:creationId xmlns:a16="http://schemas.microsoft.com/office/drawing/2014/main" id="{F4CB82A9-A1A9-9DF7-E1CD-15F727A7225D}"/>
            </a:ext>
          </a:extLst>
        </p:cNvPr>
        <p:cNvGrpSpPr/>
        <p:nvPr/>
      </p:nvGrpSpPr>
      <p:grpSpPr>
        <a:xfrm>
          <a:off x="0" y="0"/>
          <a:ext cx="0" cy="0"/>
          <a:chOff x="0" y="0"/>
          <a:chExt cx="0" cy="0"/>
        </a:xfrm>
      </p:grpSpPr>
      <p:sp>
        <p:nvSpPr>
          <p:cNvPr id="230" name="Google Shape;230;p6:notes">
            <a:extLst>
              <a:ext uri="{FF2B5EF4-FFF2-40B4-BE49-F238E27FC236}">
                <a16:creationId xmlns:a16="http://schemas.microsoft.com/office/drawing/2014/main" id="{3A0D1C56-47D8-45BD-4A57-8EB87C19559E}"/>
              </a:ext>
            </a:extLst>
          </p:cNvPr>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p6:notes">
            <a:extLst>
              <a:ext uri="{FF2B5EF4-FFF2-40B4-BE49-F238E27FC236}">
                <a16:creationId xmlns:a16="http://schemas.microsoft.com/office/drawing/2014/main" id="{F1255283-0E13-D25E-6B0C-D92454560738}"/>
              </a:ext>
            </a:extLst>
          </p:cNvPr>
          <p:cNvSpPr txBox="1">
            <a:spLocks noGrp="1"/>
          </p:cNvSpPr>
          <p:nvPr>
            <p:ph type="body" idx="1"/>
          </p:nvPr>
        </p:nvSpPr>
        <p:spPr>
          <a:xfrm>
            <a:off x="701041" y="4473892"/>
            <a:ext cx="5608320" cy="3660457"/>
          </a:xfrm>
          <a:prstGeom prst="rect">
            <a:avLst/>
          </a:prstGeom>
          <a:noFill/>
          <a:ln>
            <a:noFill/>
          </a:ln>
        </p:spPr>
        <p:txBody>
          <a:bodyPr spcFirstLastPara="1" wrap="square" lIns="93116" tIns="46545" rIns="93116" bIns="46545" anchor="t" anchorCtr="0">
            <a:noAutofit/>
          </a:bodyPr>
          <a:lstStyle/>
          <a:p>
            <a:pPr marL="0" indent="0" defTabSz="912937">
              <a:defRPr/>
            </a:pPr>
            <a:r>
              <a:rPr lang="en-US" sz="1800" kern="100" dirty="0">
                <a:latin typeface="Calibri" panose="020F0502020204030204" pitchFamily="34" charset="0"/>
                <a:ea typeface="Calibri" panose="020F0502020204030204" pitchFamily="34" charset="0"/>
                <a:cs typeface="Times New Roman" panose="02020603050405020304" pitchFamily="18" charset="0"/>
              </a:rPr>
              <a:t>ACCA’s Career Exposure Camp 2024 is a week-long enrichment program for current 6</a:t>
            </a:r>
            <a:r>
              <a:rPr lang="en-US" sz="1800" kern="100" baseline="30000" dirty="0">
                <a:latin typeface="Calibri" panose="020F0502020204030204" pitchFamily="34" charset="0"/>
                <a:ea typeface="Calibri" panose="020F0502020204030204" pitchFamily="34" charset="0"/>
                <a:cs typeface="Times New Roman" panose="02020603050405020304" pitchFamily="18" charset="0"/>
              </a:rPr>
              <a:t>th</a:t>
            </a:r>
            <a:r>
              <a:rPr lang="en-US" sz="1800" kern="100" dirty="0">
                <a:latin typeface="Calibri" panose="020F0502020204030204" pitchFamily="34" charset="0"/>
                <a:ea typeface="Calibri" panose="020F0502020204030204" pitchFamily="34" charset="0"/>
                <a:cs typeface="Times New Roman" panose="02020603050405020304" pitchFamily="18" charset="0"/>
              </a:rPr>
              <a:t> – 8</a:t>
            </a:r>
            <a:r>
              <a:rPr lang="en-US" sz="1800" kern="100" baseline="30000" dirty="0">
                <a:latin typeface="Calibri" panose="020F0502020204030204" pitchFamily="34" charset="0"/>
                <a:ea typeface="Calibri" panose="020F0502020204030204" pitchFamily="34" charset="0"/>
                <a:cs typeface="Times New Roman" panose="02020603050405020304" pitchFamily="18" charset="0"/>
              </a:rPr>
              <a:t>th</a:t>
            </a:r>
            <a:r>
              <a:rPr lang="en-US" sz="1800" kern="100" dirty="0">
                <a:latin typeface="Calibri" panose="020F0502020204030204" pitchFamily="34" charset="0"/>
                <a:ea typeface="Calibri" panose="020F0502020204030204" pitchFamily="34" charset="0"/>
                <a:cs typeface="Times New Roman" panose="02020603050405020304" pitchFamily="18" charset="0"/>
              </a:rPr>
              <a:t> grade scholars in Atlanta Public Schools.  During the program, students will gain exposure to high demand/high wage careers in the Metro-Atlanta area and a general understanding that postsecondary education and lifelong learning are necessary for long-term success. </a:t>
            </a:r>
          </a:p>
          <a:p>
            <a:pPr marL="0" indent="0" defTabSz="912937">
              <a:defRPr/>
            </a:pPr>
            <a:endParaRPr lang="en-US" sz="1800" kern="100" dirty="0">
              <a:latin typeface="Calibri" panose="020F0502020204030204" pitchFamily="34" charset="0"/>
              <a:ea typeface="Calibri" panose="020F0502020204030204" pitchFamily="34" charset="0"/>
              <a:cs typeface="Times New Roman" panose="02020603050405020304" pitchFamily="18" charset="0"/>
            </a:endParaRPr>
          </a:p>
          <a:p>
            <a:pPr marL="0" indent="0" defTabSz="912937">
              <a:defRPr/>
            </a:pPr>
            <a:r>
              <a:rPr lang="en-US" sz="1800" kern="100" dirty="0">
                <a:latin typeface="Calibri" panose="020F0502020204030204" pitchFamily="34" charset="0"/>
                <a:ea typeface="Calibri" panose="020F0502020204030204" pitchFamily="34" charset="0"/>
                <a:cs typeface="Times New Roman" panose="02020603050405020304" pitchFamily="18" charset="0"/>
              </a:rPr>
              <a:t>The program will take place June 3</a:t>
            </a:r>
            <a:r>
              <a:rPr lang="en-US" sz="1800" kern="100" baseline="30000" dirty="0">
                <a:latin typeface="Calibri" panose="020F0502020204030204" pitchFamily="34" charset="0"/>
                <a:ea typeface="Calibri" panose="020F0502020204030204" pitchFamily="34" charset="0"/>
                <a:cs typeface="Times New Roman" panose="02020603050405020304" pitchFamily="18" charset="0"/>
              </a:rPr>
              <a:t>rd</a:t>
            </a:r>
            <a:r>
              <a:rPr lang="en-US" sz="1800" kern="100" dirty="0">
                <a:latin typeface="Calibri" panose="020F0502020204030204" pitchFamily="34" charset="0"/>
                <a:ea typeface="Calibri" panose="020F0502020204030204" pitchFamily="34" charset="0"/>
                <a:cs typeface="Times New Roman" panose="02020603050405020304" pitchFamily="18" charset="0"/>
              </a:rPr>
              <a:t> – 14</a:t>
            </a:r>
            <a:r>
              <a:rPr lang="en-US" sz="1800" kern="100" baseline="30000" dirty="0">
                <a:latin typeface="Calibri" panose="020F0502020204030204" pitchFamily="34" charset="0"/>
                <a:ea typeface="Calibri" panose="020F0502020204030204" pitchFamily="34" charset="0"/>
                <a:cs typeface="Times New Roman" panose="02020603050405020304" pitchFamily="18" charset="0"/>
              </a:rPr>
              <a:t>th</a:t>
            </a:r>
            <a:r>
              <a:rPr lang="en-US" sz="1800" kern="100" dirty="0">
                <a:latin typeface="Calibri" panose="020F0502020204030204" pitchFamily="34" charset="0"/>
                <a:ea typeface="Calibri" panose="020F0502020204030204" pitchFamily="34" charset="0"/>
                <a:cs typeface="Times New Roman" panose="02020603050405020304" pitchFamily="18" charset="0"/>
              </a:rPr>
              <a:t> Monday – Friday from 9:30am to 3:30pm.  </a:t>
            </a:r>
          </a:p>
          <a:p>
            <a:pPr marL="0" indent="0" defTabSz="912937">
              <a:defRPr/>
            </a:pPr>
            <a:endParaRPr lang="en-US" sz="1800" kern="1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799"/>
              </a:spcAft>
            </a:pPr>
            <a:r>
              <a:rPr lang="en-US" i="1" kern="100" dirty="0">
                <a:latin typeface="Times New Roman" panose="02020603050405020304" pitchFamily="18" charset="0"/>
                <a:ea typeface="Calibri" panose="020F0502020204030204" pitchFamily="34" charset="0"/>
                <a:cs typeface="Times New Roman" panose="02020603050405020304" pitchFamily="18" charset="0"/>
              </a:rPr>
              <a:t>The program will accept 100 students per week.  </a:t>
            </a:r>
          </a:p>
          <a:p>
            <a:pPr marL="0" indent="0">
              <a:lnSpc>
                <a:spcPct val="107000"/>
              </a:lnSpc>
              <a:spcAft>
                <a:spcPts val="799"/>
              </a:spcAft>
            </a:pPr>
            <a:r>
              <a:rPr lang="en-US" i="1" kern="100" dirty="0">
                <a:latin typeface="Times New Roman" panose="02020603050405020304" pitchFamily="18" charset="0"/>
                <a:ea typeface="Calibri" panose="020F0502020204030204" pitchFamily="34" charset="0"/>
                <a:cs typeface="Times New Roman" panose="02020603050405020304" pitchFamily="18" charset="0"/>
              </a:rPr>
              <a:t>Each pathway can accommodate up to 40 students per week.  </a:t>
            </a:r>
          </a:p>
          <a:p>
            <a:pPr marL="0" indent="0">
              <a:lnSpc>
                <a:spcPct val="107000"/>
              </a:lnSpc>
              <a:spcAft>
                <a:spcPts val="799"/>
              </a:spcAft>
            </a:pPr>
            <a:r>
              <a:rPr lang="en-US" i="1" kern="100" dirty="0">
                <a:latin typeface="Times New Roman" panose="02020603050405020304" pitchFamily="18" charset="0"/>
                <a:ea typeface="Calibri" panose="020F0502020204030204" pitchFamily="34" charset="0"/>
                <a:cs typeface="Times New Roman" panose="02020603050405020304" pitchFamily="18" charset="0"/>
              </a:rPr>
              <a:t>Morning sessions will accommodate 20 students per pathway </a:t>
            </a:r>
          </a:p>
          <a:p>
            <a:pPr marL="0" indent="0">
              <a:lnSpc>
                <a:spcPct val="107000"/>
              </a:lnSpc>
              <a:spcAft>
                <a:spcPts val="799"/>
              </a:spcAft>
            </a:pPr>
            <a:r>
              <a:rPr lang="en-US" i="1" kern="100" dirty="0">
                <a:latin typeface="Times New Roman" panose="02020603050405020304" pitchFamily="18" charset="0"/>
                <a:ea typeface="Calibri" panose="020F0502020204030204" pitchFamily="34" charset="0"/>
                <a:cs typeface="Times New Roman" panose="02020603050405020304" pitchFamily="18" charset="0"/>
              </a:rPr>
              <a:t>Afternoon session will accommodate 20 students per pathway.</a:t>
            </a:r>
            <a:endParaRPr lang="en-US" kern="100" dirty="0">
              <a:latin typeface="Calibri" panose="020F0502020204030204" pitchFamily="34" charset="0"/>
              <a:ea typeface="Calibri" panose="020F0502020204030204" pitchFamily="34" charset="0"/>
              <a:cs typeface="Times New Roman" panose="02020603050405020304" pitchFamily="18" charset="0"/>
            </a:endParaRPr>
          </a:p>
          <a:p>
            <a:pPr marL="0" indent="0"/>
            <a:endParaRPr dirty="0"/>
          </a:p>
        </p:txBody>
      </p:sp>
      <p:sp>
        <p:nvSpPr>
          <p:cNvPr id="232" name="Google Shape;232;p6:notes">
            <a:extLst>
              <a:ext uri="{FF2B5EF4-FFF2-40B4-BE49-F238E27FC236}">
                <a16:creationId xmlns:a16="http://schemas.microsoft.com/office/drawing/2014/main" id="{4FB5F2CE-86CF-D2F5-F3E8-8E77C3732486}"/>
              </a:ext>
            </a:extLst>
          </p:cNvPr>
          <p:cNvSpPr txBox="1">
            <a:spLocks noGrp="1"/>
          </p:cNvSpPr>
          <p:nvPr>
            <p:ph type="sldNum" idx="12"/>
          </p:nvPr>
        </p:nvSpPr>
        <p:spPr>
          <a:xfrm>
            <a:off x="3970944" y="8829973"/>
            <a:ext cx="3037840" cy="466434"/>
          </a:xfrm>
          <a:prstGeom prst="rect">
            <a:avLst/>
          </a:prstGeom>
          <a:noFill/>
          <a:ln>
            <a:noFill/>
          </a:ln>
        </p:spPr>
        <p:txBody>
          <a:bodyPr spcFirstLastPara="1" wrap="square" lIns="93116" tIns="46545" rIns="93116" bIns="46545" anchor="b" anchorCtr="0">
            <a:noAutofit/>
          </a:bodyPr>
          <a:lstStyle/>
          <a:p>
            <a:pPr algn="r" defTabSz="912937">
              <a:buSzPts val="1400"/>
              <a:defRPr/>
            </a:pPr>
            <a:fld id="{00000000-1234-1234-1234-123412341234}" type="slidenum">
              <a:rPr lang="en-US"/>
              <a:pPr algn="r" defTabSz="912937">
                <a:buSzPts val="1400"/>
                <a:defRPr/>
              </a:pPr>
              <a:t>6</a:t>
            </a:fld>
            <a:endParaRPr/>
          </a:p>
        </p:txBody>
      </p:sp>
    </p:spTree>
    <p:extLst>
      <p:ext uri="{BB962C8B-B14F-4D97-AF65-F5344CB8AC3E}">
        <p14:creationId xmlns:p14="http://schemas.microsoft.com/office/powerpoint/2010/main" val="18461767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a:extLst>
            <a:ext uri="{FF2B5EF4-FFF2-40B4-BE49-F238E27FC236}">
              <a16:creationId xmlns:a16="http://schemas.microsoft.com/office/drawing/2014/main" id="{52C7B5D1-21D7-4299-8AF2-D8FC526DC507}"/>
            </a:ext>
          </a:extLst>
        </p:cNvPr>
        <p:cNvGrpSpPr/>
        <p:nvPr/>
      </p:nvGrpSpPr>
      <p:grpSpPr>
        <a:xfrm>
          <a:off x="0" y="0"/>
          <a:ext cx="0" cy="0"/>
          <a:chOff x="0" y="0"/>
          <a:chExt cx="0" cy="0"/>
        </a:xfrm>
      </p:grpSpPr>
      <p:sp>
        <p:nvSpPr>
          <p:cNvPr id="230" name="Google Shape;230;p6:notes">
            <a:extLst>
              <a:ext uri="{FF2B5EF4-FFF2-40B4-BE49-F238E27FC236}">
                <a16:creationId xmlns:a16="http://schemas.microsoft.com/office/drawing/2014/main" id="{C734AC3F-EF61-1604-CF24-7928585F9C72}"/>
              </a:ext>
            </a:extLst>
          </p:cNvPr>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p6:notes">
            <a:extLst>
              <a:ext uri="{FF2B5EF4-FFF2-40B4-BE49-F238E27FC236}">
                <a16:creationId xmlns:a16="http://schemas.microsoft.com/office/drawing/2014/main" id="{7B577F1A-93E1-4085-A701-D697758CC5EC}"/>
              </a:ext>
            </a:extLst>
          </p:cNvPr>
          <p:cNvSpPr txBox="1">
            <a:spLocks noGrp="1"/>
          </p:cNvSpPr>
          <p:nvPr>
            <p:ph type="body" idx="1"/>
          </p:nvPr>
        </p:nvSpPr>
        <p:spPr>
          <a:xfrm>
            <a:off x="701041" y="4473892"/>
            <a:ext cx="5608320" cy="3660457"/>
          </a:xfrm>
          <a:prstGeom prst="rect">
            <a:avLst/>
          </a:prstGeom>
          <a:noFill/>
          <a:ln>
            <a:noFill/>
          </a:ln>
        </p:spPr>
        <p:txBody>
          <a:bodyPr spcFirstLastPara="1" wrap="square" lIns="93116" tIns="46545" rIns="93116" bIns="46545" anchor="t" anchorCtr="0">
            <a:noAutofit/>
          </a:bodyPr>
          <a:lstStyle/>
          <a:p>
            <a:pPr marL="0" indent="0" defTabSz="912937">
              <a:defRPr/>
            </a:pPr>
            <a:r>
              <a:rPr lang="en-US" sz="1800" kern="100" dirty="0">
                <a:latin typeface="Calibri" panose="020F0502020204030204" pitchFamily="34" charset="0"/>
                <a:ea typeface="Calibri" panose="020F0502020204030204" pitchFamily="34" charset="0"/>
                <a:cs typeface="Times New Roman" panose="02020603050405020304" pitchFamily="18" charset="0"/>
              </a:rPr>
              <a:t>This is a sample bell schedule for the program.</a:t>
            </a:r>
          </a:p>
          <a:p>
            <a:pPr marL="0" indent="0" defTabSz="912937">
              <a:defRPr/>
            </a:pPr>
            <a:endParaRPr lang="en-US" sz="1800" kern="100" dirty="0">
              <a:latin typeface="Calibri" panose="020F0502020204030204" pitchFamily="34" charset="0"/>
              <a:ea typeface="Calibri" panose="020F0502020204030204" pitchFamily="34" charset="0"/>
              <a:cs typeface="Times New Roman" panose="02020603050405020304" pitchFamily="18" charset="0"/>
            </a:endParaRPr>
          </a:p>
          <a:p>
            <a:pPr marL="0" indent="0"/>
            <a:r>
              <a:rPr lang="en-US" dirty="0"/>
              <a:t>Students will attend two classes per day with a 30-minute lunch break between the sessions.</a:t>
            </a:r>
          </a:p>
          <a:p>
            <a:pPr marL="0" indent="0"/>
            <a:endParaRPr lang="en-US" dirty="0"/>
          </a:p>
          <a:p>
            <a:pPr marL="0" indent="0"/>
            <a:r>
              <a:rPr lang="en-US" dirty="0"/>
              <a:t>In the morning, students will receive transportation from their home to the clusters designated summer school site for Middle School.  Students will transition to a shuttle bus that will bring them to ACCA round trip.  Students will return back to their designated summer school site to ride the cluster bus back home. </a:t>
            </a:r>
          </a:p>
        </p:txBody>
      </p:sp>
      <p:sp>
        <p:nvSpPr>
          <p:cNvPr id="232" name="Google Shape;232;p6:notes">
            <a:extLst>
              <a:ext uri="{FF2B5EF4-FFF2-40B4-BE49-F238E27FC236}">
                <a16:creationId xmlns:a16="http://schemas.microsoft.com/office/drawing/2014/main" id="{3EF7FAE8-8B05-6718-5861-227E7D35D569}"/>
              </a:ext>
            </a:extLst>
          </p:cNvPr>
          <p:cNvSpPr txBox="1">
            <a:spLocks noGrp="1"/>
          </p:cNvSpPr>
          <p:nvPr>
            <p:ph type="sldNum" idx="12"/>
          </p:nvPr>
        </p:nvSpPr>
        <p:spPr>
          <a:xfrm>
            <a:off x="3970944" y="8829973"/>
            <a:ext cx="3037840" cy="466434"/>
          </a:xfrm>
          <a:prstGeom prst="rect">
            <a:avLst/>
          </a:prstGeom>
          <a:noFill/>
          <a:ln>
            <a:noFill/>
          </a:ln>
        </p:spPr>
        <p:txBody>
          <a:bodyPr spcFirstLastPara="1" wrap="square" lIns="93116" tIns="46545" rIns="93116" bIns="46545" anchor="b" anchorCtr="0">
            <a:noAutofit/>
          </a:bodyPr>
          <a:lstStyle/>
          <a:p>
            <a:pPr algn="r" defTabSz="912937">
              <a:buSzPts val="1400"/>
              <a:defRPr/>
            </a:pPr>
            <a:fld id="{00000000-1234-1234-1234-123412341234}" type="slidenum">
              <a:rPr lang="en-US"/>
              <a:pPr algn="r" defTabSz="912937">
                <a:buSzPts val="1400"/>
                <a:defRPr/>
              </a:pPr>
              <a:t>7</a:t>
            </a:fld>
            <a:endParaRPr/>
          </a:p>
        </p:txBody>
      </p:sp>
    </p:spTree>
    <p:extLst>
      <p:ext uri="{BB962C8B-B14F-4D97-AF65-F5344CB8AC3E}">
        <p14:creationId xmlns:p14="http://schemas.microsoft.com/office/powerpoint/2010/main" val="2948616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a:extLst>
            <a:ext uri="{FF2B5EF4-FFF2-40B4-BE49-F238E27FC236}">
              <a16:creationId xmlns:a16="http://schemas.microsoft.com/office/drawing/2014/main" id="{43545C26-A833-CCD9-3AF1-7E4F79F223D1}"/>
            </a:ext>
          </a:extLst>
        </p:cNvPr>
        <p:cNvGrpSpPr/>
        <p:nvPr/>
      </p:nvGrpSpPr>
      <p:grpSpPr>
        <a:xfrm>
          <a:off x="0" y="0"/>
          <a:ext cx="0" cy="0"/>
          <a:chOff x="0" y="0"/>
          <a:chExt cx="0" cy="0"/>
        </a:xfrm>
      </p:grpSpPr>
      <p:sp>
        <p:nvSpPr>
          <p:cNvPr id="230" name="Google Shape;230;p6:notes">
            <a:extLst>
              <a:ext uri="{FF2B5EF4-FFF2-40B4-BE49-F238E27FC236}">
                <a16:creationId xmlns:a16="http://schemas.microsoft.com/office/drawing/2014/main" id="{6D83DA97-FCC9-548D-0D14-6B1314C3DBA1}"/>
              </a:ext>
            </a:extLst>
          </p:cNvPr>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p6:notes">
            <a:extLst>
              <a:ext uri="{FF2B5EF4-FFF2-40B4-BE49-F238E27FC236}">
                <a16:creationId xmlns:a16="http://schemas.microsoft.com/office/drawing/2014/main" id="{F6526AEC-E312-4A1F-A9DB-B1363434E05B}"/>
              </a:ext>
            </a:extLst>
          </p:cNvPr>
          <p:cNvSpPr txBox="1">
            <a:spLocks noGrp="1"/>
          </p:cNvSpPr>
          <p:nvPr>
            <p:ph type="body" idx="1"/>
          </p:nvPr>
        </p:nvSpPr>
        <p:spPr>
          <a:xfrm>
            <a:off x="701041" y="4473892"/>
            <a:ext cx="5608320" cy="3660457"/>
          </a:xfrm>
          <a:prstGeom prst="rect">
            <a:avLst/>
          </a:prstGeom>
          <a:noFill/>
          <a:ln>
            <a:noFill/>
          </a:ln>
        </p:spPr>
        <p:txBody>
          <a:bodyPr spcFirstLastPara="1" wrap="square" lIns="93116" tIns="46545" rIns="93116" bIns="46545" anchor="t" anchorCtr="0">
            <a:noAutofit/>
          </a:bodyPr>
          <a:lstStyle/>
          <a:p>
            <a:pPr marL="0" indent="0"/>
            <a:r>
              <a:rPr lang="en-US" dirty="0"/>
              <a:t>This is a sample schedule of the weekly activities.  </a:t>
            </a:r>
          </a:p>
          <a:p>
            <a:pPr marL="0" indent="0"/>
            <a:endParaRPr lang="en-US" dirty="0"/>
          </a:p>
          <a:p>
            <a:pPr marL="0" indent="0">
              <a:lnSpc>
                <a:spcPct val="107000"/>
              </a:lnSpc>
              <a:spcAft>
                <a:spcPts val="799"/>
              </a:spcAft>
            </a:pPr>
            <a:r>
              <a:rPr lang="en-US" b="1" kern="100" dirty="0">
                <a:latin typeface="Calibri" panose="020F0502020204030204" pitchFamily="34" charset="0"/>
                <a:ea typeface="Calibri" panose="020F0502020204030204" pitchFamily="34" charset="0"/>
                <a:cs typeface="Times New Roman" panose="02020603050405020304" pitchFamily="18" charset="0"/>
              </a:rPr>
              <a:t>Monday</a:t>
            </a:r>
            <a:r>
              <a:rPr lang="en-US" kern="100" dirty="0">
                <a:latin typeface="Calibri" panose="020F0502020204030204" pitchFamily="34" charset="0"/>
                <a:ea typeface="Calibri" panose="020F0502020204030204" pitchFamily="34" charset="0"/>
                <a:cs typeface="Times New Roman" panose="02020603050405020304" pitchFamily="18" charset="0"/>
              </a:rPr>
              <a:t> – Overview and Safety </a:t>
            </a:r>
          </a:p>
          <a:p>
            <a:pPr marL="0" indent="0">
              <a:lnSpc>
                <a:spcPct val="107000"/>
              </a:lnSpc>
              <a:spcAft>
                <a:spcPts val="799"/>
              </a:spcAft>
            </a:pPr>
            <a:r>
              <a:rPr lang="en-US" b="1" kern="100" dirty="0">
                <a:latin typeface="Calibri" panose="020F0502020204030204" pitchFamily="34" charset="0"/>
                <a:ea typeface="Calibri" panose="020F0502020204030204" pitchFamily="34" charset="0"/>
                <a:cs typeface="Times New Roman" panose="02020603050405020304" pitchFamily="18" charset="0"/>
              </a:rPr>
              <a:t>Tuesday</a:t>
            </a:r>
            <a:r>
              <a:rPr lang="en-US" kern="100" dirty="0">
                <a:latin typeface="Calibri" panose="020F0502020204030204" pitchFamily="34" charset="0"/>
                <a:ea typeface="Calibri" panose="020F0502020204030204" pitchFamily="34" charset="0"/>
                <a:cs typeface="Times New Roman" panose="02020603050405020304" pitchFamily="18" charset="0"/>
              </a:rPr>
              <a:t> – Field Trip – Morning Pathway</a:t>
            </a:r>
          </a:p>
          <a:p>
            <a:pPr marL="0" indent="0">
              <a:lnSpc>
                <a:spcPct val="107000"/>
              </a:lnSpc>
              <a:spcAft>
                <a:spcPts val="799"/>
              </a:spcAft>
            </a:pPr>
            <a:r>
              <a:rPr lang="en-US" b="1" kern="100" dirty="0">
                <a:latin typeface="Calibri" panose="020F0502020204030204" pitchFamily="34" charset="0"/>
                <a:ea typeface="Calibri" panose="020F0502020204030204" pitchFamily="34" charset="0"/>
                <a:cs typeface="Times New Roman" panose="02020603050405020304" pitchFamily="18" charset="0"/>
              </a:rPr>
              <a:t>Wednesday</a:t>
            </a:r>
            <a:r>
              <a:rPr lang="en-US" kern="100" dirty="0">
                <a:latin typeface="Calibri" panose="020F0502020204030204" pitchFamily="34" charset="0"/>
                <a:ea typeface="Calibri" panose="020F0502020204030204" pitchFamily="34" charset="0"/>
                <a:cs typeface="Times New Roman" panose="02020603050405020304" pitchFamily="18" charset="0"/>
              </a:rPr>
              <a:t> – Career Day at ACCA </a:t>
            </a:r>
          </a:p>
          <a:p>
            <a:pPr marL="0" indent="0">
              <a:lnSpc>
                <a:spcPct val="107000"/>
              </a:lnSpc>
              <a:spcAft>
                <a:spcPts val="799"/>
              </a:spcAft>
            </a:pPr>
            <a:r>
              <a:rPr lang="en-US" sz="1000" i="1" kern="100" dirty="0">
                <a:latin typeface="Calibri" panose="020F0502020204030204" pitchFamily="34" charset="0"/>
                <a:ea typeface="Calibri" panose="020F0502020204030204" pitchFamily="34" charset="0"/>
                <a:cs typeface="Times New Roman" panose="02020603050405020304" pitchFamily="18" charset="0"/>
              </a:rPr>
              <a:t>Guest speakers, and possible Career Inventory or </a:t>
            </a:r>
            <a:r>
              <a:rPr lang="en-US" sz="1000" i="1" kern="100" dirty="0" err="1">
                <a:latin typeface="Calibri" panose="020F0502020204030204" pitchFamily="34" charset="0"/>
                <a:ea typeface="Calibri" panose="020F0502020204030204" pitchFamily="34" charset="0"/>
                <a:cs typeface="Times New Roman" panose="02020603050405020304" pitchFamily="18" charset="0"/>
              </a:rPr>
              <a:t>YouScience</a:t>
            </a:r>
            <a:r>
              <a:rPr lang="en-US" sz="1000" i="1" kern="100" dirty="0">
                <a:latin typeface="Calibri" panose="020F0502020204030204" pitchFamily="34" charset="0"/>
                <a:ea typeface="Calibri" panose="020F0502020204030204" pitchFamily="34" charset="0"/>
                <a:cs typeface="Times New Roman" panose="02020603050405020304" pitchFamily="18" charset="0"/>
              </a:rPr>
              <a:t> interpretation  </a:t>
            </a:r>
          </a:p>
          <a:p>
            <a:pPr marL="0" indent="0">
              <a:lnSpc>
                <a:spcPct val="107000"/>
              </a:lnSpc>
              <a:spcAft>
                <a:spcPts val="799"/>
              </a:spcAft>
            </a:pPr>
            <a:r>
              <a:rPr lang="en-US" b="1" kern="100" dirty="0">
                <a:latin typeface="Calibri" panose="020F0502020204030204" pitchFamily="34" charset="0"/>
                <a:ea typeface="Calibri" panose="020F0502020204030204" pitchFamily="34" charset="0"/>
                <a:cs typeface="Times New Roman" panose="02020603050405020304" pitchFamily="18" charset="0"/>
              </a:rPr>
              <a:t>Thursday</a:t>
            </a:r>
            <a:r>
              <a:rPr lang="en-US" kern="100" dirty="0">
                <a:latin typeface="Calibri" panose="020F0502020204030204" pitchFamily="34" charset="0"/>
                <a:ea typeface="Calibri" panose="020F0502020204030204" pitchFamily="34" charset="0"/>
                <a:cs typeface="Times New Roman" panose="02020603050405020304" pitchFamily="18" charset="0"/>
              </a:rPr>
              <a:t> – Field Trip – Afternoon Pathway</a:t>
            </a:r>
          </a:p>
          <a:p>
            <a:pPr marL="0" indent="0">
              <a:lnSpc>
                <a:spcPct val="107000"/>
              </a:lnSpc>
              <a:spcAft>
                <a:spcPts val="799"/>
              </a:spcAft>
            </a:pPr>
            <a:r>
              <a:rPr lang="en-US" b="1" kern="100" dirty="0">
                <a:latin typeface="Calibri" panose="020F0502020204030204" pitchFamily="34" charset="0"/>
                <a:ea typeface="Calibri" panose="020F0502020204030204" pitchFamily="34" charset="0"/>
                <a:cs typeface="Times New Roman" panose="02020603050405020304" pitchFamily="18" charset="0"/>
              </a:rPr>
              <a:t>Friday</a:t>
            </a:r>
            <a:r>
              <a:rPr lang="en-US" kern="100" dirty="0">
                <a:latin typeface="Calibri" panose="020F0502020204030204" pitchFamily="34" charset="0"/>
                <a:ea typeface="Calibri" panose="020F0502020204030204" pitchFamily="34" charset="0"/>
                <a:cs typeface="Times New Roman" panose="02020603050405020304" pitchFamily="18" charset="0"/>
              </a:rPr>
              <a:t> – Culminating Activity</a:t>
            </a:r>
          </a:p>
          <a:p>
            <a:pPr marL="0" indent="0">
              <a:lnSpc>
                <a:spcPct val="107000"/>
              </a:lnSpc>
              <a:spcAft>
                <a:spcPts val="799"/>
              </a:spcAft>
            </a:pPr>
            <a:endParaRPr lang="en-US" sz="1000" b="1" i="1" kern="1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799"/>
              </a:spcAft>
            </a:pPr>
            <a:r>
              <a:rPr lang="en-US" sz="1000" b="1" i="1" kern="100" dirty="0">
                <a:latin typeface="Calibri" panose="020F0502020204030204" pitchFamily="34" charset="0"/>
                <a:ea typeface="Calibri" panose="020F0502020204030204" pitchFamily="34" charset="0"/>
                <a:cs typeface="Times New Roman" panose="02020603050405020304" pitchFamily="18" charset="0"/>
              </a:rPr>
              <a:t>Tentative Tour sites</a:t>
            </a:r>
            <a:r>
              <a:rPr lang="en-US" sz="1000" kern="100" dirty="0">
                <a:latin typeface="Calibri" panose="020F0502020204030204" pitchFamily="34" charset="0"/>
                <a:ea typeface="Calibri" panose="020F0502020204030204" pitchFamily="34" charset="0"/>
                <a:cs typeface="Times New Roman" panose="02020603050405020304" pitchFamily="18" charset="0"/>
              </a:rPr>
              <a:t>: Le Cordon Bleu for culinary arts, Augusta Dental School for dental science, Center For Disease Control for patient care, Mercedes Benz Stadium for Graphic Design, and the Fulton County Court House for Criminal Investigations</a:t>
            </a:r>
          </a:p>
          <a:p>
            <a:pPr marL="0" indent="0"/>
            <a:endParaRPr dirty="0"/>
          </a:p>
        </p:txBody>
      </p:sp>
      <p:sp>
        <p:nvSpPr>
          <p:cNvPr id="232" name="Google Shape;232;p6:notes">
            <a:extLst>
              <a:ext uri="{FF2B5EF4-FFF2-40B4-BE49-F238E27FC236}">
                <a16:creationId xmlns:a16="http://schemas.microsoft.com/office/drawing/2014/main" id="{2DDADB2E-3ED0-3F01-D5F6-0697F334BFCA}"/>
              </a:ext>
            </a:extLst>
          </p:cNvPr>
          <p:cNvSpPr txBox="1">
            <a:spLocks noGrp="1"/>
          </p:cNvSpPr>
          <p:nvPr>
            <p:ph type="sldNum" idx="12"/>
          </p:nvPr>
        </p:nvSpPr>
        <p:spPr>
          <a:xfrm>
            <a:off x="3970944" y="8829973"/>
            <a:ext cx="3037840" cy="466434"/>
          </a:xfrm>
          <a:prstGeom prst="rect">
            <a:avLst/>
          </a:prstGeom>
          <a:noFill/>
          <a:ln>
            <a:noFill/>
          </a:ln>
        </p:spPr>
        <p:txBody>
          <a:bodyPr spcFirstLastPara="1" wrap="square" lIns="93116" tIns="46545" rIns="93116" bIns="46545" anchor="b" anchorCtr="0">
            <a:noAutofit/>
          </a:bodyPr>
          <a:lstStyle/>
          <a:p>
            <a:pPr algn="r" defTabSz="912937">
              <a:buSzPts val="1400"/>
              <a:defRPr/>
            </a:pPr>
            <a:fld id="{00000000-1234-1234-1234-123412341234}" type="slidenum">
              <a:rPr lang="en-US"/>
              <a:pPr algn="r" defTabSz="912937">
                <a:buSzPts val="1400"/>
                <a:defRPr/>
              </a:pPr>
              <a:t>8</a:t>
            </a:fld>
            <a:endParaRPr/>
          </a:p>
        </p:txBody>
      </p:sp>
    </p:spTree>
    <p:extLst>
      <p:ext uri="{BB962C8B-B14F-4D97-AF65-F5344CB8AC3E}">
        <p14:creationId xmlns:p14="http://schemas.microsoft.com/office/powerpoint/2010/main" val="3678488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a:extLst>
            <a:ext uri="{FF2B5EF4-FFF2-40B4-BE49-F238E27FC236}">
              <a16:creationId xmlns:a16="http://schemas.microsoft.com/office/drawing/2014/main" id="{B8519578-40E4-6394-0C64-40C62156A7BA}"/>
            </a:ext>
          </a:extLst>
        </p:cNvPr>
        <p:cNvGrpSpPr/>
        <p:nvPr/>
      </p:nvGrpSpPr>
      <p:grpSpPr>
        <a:xfrm>
          <a:off x="0" y="0"/>
          <a:ext cx="0" cy="0"/>
          <a:chOff x="0" y="0"/>
          <a:chExt cx="0" cy="0"/>
        </a:xfrm>
      </p:grpSpPr>
      <p:sp>
        <p:nvSpPr>
          <p:cNvPr id="230" name="Google Shape;230;p6:notes">
            <a:extLst>
              <a:ext uri="{FF2B5EF4-FFF2-40B4-BE49-F238E27FC236}">
                <a16:creationId xmlns:a16="http://schemas.microsoft.com/office/drawing/2014/main" id="{9E23A7DF-6108-C6AD-BFFD-83F9631A807A}"/>
              </a:ext>
            </a:extLst>
          </p:cNvPr>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p6:notes">
            <a:extLst>
              <a:ext uri="{FF2B5EF4-FFF2-40B4-BE49-F238E27FC236}">
                <a16:creationId xmlns:a16="http://schemas.microsoft.com/office/drawing/2014/main" id="{F6B6C13E-F8F2-7881-80D8-0EBCA5D6C0D3}"/>
              </a:ext>
            </a:extLst>
          </p:cNvPr>
          <p:cNvSpPr txBox="1">
            <a:spLocks noGrp="1"/>
          </p:cNvSpPr>
          <p:nvPr>
            <p:ph type="body" idx="1"/>
          </p:nvPr>
        </p:nvSpPr>
        <p:spPr>
          <a:xfrm>
            <a:off x="701041" y="4473892"/>
            <a:ext cx="5608320" cy="3660457"/>
          </a:xfrm>
          <a:prstGeom prst="rect">
            <a:avLst/>
          </a:prstGeom>
          <a:noFill/>
          <a:ln>
            <a:noFill/>
          </a:ln>
        </p:spPr>
        <p:txBody>
          <a:bodyPr spcFirstLastPara="1" wrap="square" lIns="93116" tIns="46545" rIns="93116" bIns="4654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i="0" dirty="0"/>
              <a:t>This is the tentative transportation schedule.  Transportation will be provided for targeted schools each week. </a:t>
            </a:r>
            <a:endParaRPr lang="en-US" i="0" dirty="0">
              <a:solidFill>
                <a:srgbClr val="202124"/>
              </a:solidFill>
              <a:latin typeface="Times New Roman" panose="02020603050405020304" pitchFamily="18" charset="0"/>
              <a:cs typeface="Times New Roman" panose="02020603050405020304" pitchFamily="18" charset="0"/>
            </a:endParaRPr>
          </a:p>
          <a:p>
            <a:pPr marL="0" indent="0"/>
            <a:endParaRPr lang="en-US" i="0" dirty="0"/>
          </a:p>
          <a:p>
            <a:pPr marL="0" indent="0"/>
            <a:r>
              <a:rPr lang="en-US" i="0" dirty="0">
                <a:solidFill>
                  <a:srgbClr val="202124"/>
                </a:solidFill>
                <a:latin typeface="Times New Roman" panose="02020603050405020304" pitchFamily="18" charset="0"/>
                <a:cs typeface="Times New Roman" panose="02020603050405020304" pitchFamily="18" charset="0"/>
              </a:rPr>
              <a:t>Students may register for both weeks.  However, parents/guardians will be required to provide transportation to and from ACCA outside the targeted  enrollment week. </a:t>
            </a:r>
          </a:p>
          <a:p>
            <a:pPr marL="0" indent="0"/>
            <a:endParaRPr lang="en-US" i="0" dirty="0">
              <a:solidFill>
                <a:srgbClr val="202124"/>
              </a:solidFill>
              <a:latin typeface="Times New Roman" panose="02020603050405020304" pitchFamily="18" charset="0"/>
              <a:cs typeface="Times New Roman" panose="02020603050405020304" pitchFamily="18" charset="0"/>
            </a:endParaRPr>
          </a:p>
          <a:p>
            <a:pPr marL="0" indent="0"/>
            <a:r>
              <a:rPr lang="en-US" i="0" dirty="0">
                <a:solidFill>
                  <a:srgbClr val="202124"/>
                </a:solidFill>
                <a:latin typeface="Times New Roman" panose="02020603050405020304" pitchFamily="18" charset="0"/>
                <a:cs typeface="Times New Roman" panose="02020603050405020304" pitchFamily="18" charset="0"/>
              </a:rPr>
              <a:t>For example, a Sylvan Middle school student may attend the program during week 1 and week 2.  However, APS will only provide transportation for week 1 since that is the targeted enrollment week.  The parent/guardian will be responsible for transportation since the student is attending outside the targeted week.  </a:t>
            </a:r>
          </a:p>
          <a:p>
            <a:pPr marL="0" indent="0"/>
            <a:endParaRPr lang="en-US" i="0" dirty="0">
              <a:solidFill>
                <a:srgbClr val="202124"/>
              </a:solidFill>
              <a:latin typeface="Times New Roman" panose="02020603050405020304" pitchFamily="18" charset="0"/>
              <a:cs typeface="Times New Roman" panose="02020603050405020304" pitchFamily="18" charset="0"/>
            </a:endParaRPr>
          </a:p>
          <a:p>
            <a:pPr marL="0" indent="0"/>
            <a:r>
              <a:rPr lang="en-US" i="0" dirty="0">
                <a:solidFill>
                  <a:srgbClr val="202124"/>
                </a:solidFill>
                <a:latin typeface="Times New Roman" panose="02020603050405020304" pitchFamily="18" charset="0"/>
                <a:cs typeface="Times New Roman" panose="02020603050405020304" pitchFamily="18" charset="0"/>
              </a:rPr>
              <a:t>Please note that transportation is only provided for students from traditional schools.  Students from Charter and Partner School may attend either week and will be required to provide their own transportation to and from ACCA both weeks.  </a:t>
            </a:r>
          </a:p>
          <a:p>
            <a:pPr marL="0" indent="0"/>
            <a:endParaRPr lang="en-US" i="0" dirty="0">
              <a:solidFill>
                <a:srgbClr val="202124"/>
              </a:solidFill>
              <a:latin typeface="Times New Roman" panose="02020603050405020304" pitchFamily="18" charset="0"/>
              <a:cs typeface="Times New Roman" panose="02020603050405020304" pitchFamily="18" charset="0"/>
            </a:endParaRPr>
          </a:p>
          <a:p>
            <a:pPr marL="0" indent="0"/>
            <a:r>
              <a:rPr lang="en-US" i="0" dirty="0">
                <a:solidFill>
                  <a:srgbClr val="202124"/>
                </a:solidFill>
                <a:latin typeface="Times New Roman" panose="02020603050405020304" pitchFamily="18" charset="0"/>
                <a:cs typeface="Times New Roman" panose="02020603050405020304" pitchFamily="18" charset="0"/>
              </a:rPr>
              <a:t>Parents/guardians from traditional APS schools may also </a:t>
            </a:r>
            <a:r>
              <a:rPr lang="en-US" i="0" dirty="0"/>
              <a:t>provide daily transportation if they do not want their scholar to ride an APS bus.</a:t>
            </a:r>
            <a:endParaRPr lang="en-US" i="0" dirty="0">
              <a:solidFill>
                <a:srgbClr val="202124"/>
              </a:solidFill>
              <a:latin typeface="Times New Roman" panose="02020603050405020304" pitchFamily="18" charset="0"/>
              <a:cs typeface="Times New Roman" panose="02020603050405020304" pitchFamily="18" charset="0"/>
            </a:endParaRPr>
          </a:p>
          <a:p>
            <a:endParaRPr lang="en-US" i="0" kern="100" dirty="0">
              <a:latin typeface="Times New Roman" panose="02020603050405020304" pitchFamily="18" charset="0"/>
              <a:ea typeface="Calibri" panose="020F0502020204030204" pitchFamily="34" charset="0"/>
              <a:cs typeface="Times New Roman" panose="02020603050405020304" pitchFamily="18" charset="0"/>
            </a:endParaRPr>
          </a:p>
          <a:p>
            <a:pPr marL="0" indent="0"/>
            <a:endParaRPr dirty="0"/>
          </a:p>
        </p:txBody>
      </p:sp>
      <p:sp>
        <p:nvSpPr>
          <p:cNvPr id="232" name="Google Shape;232;p6:notes">
            <a:extLst>
              <a:ext uri="{FF2B5EF4-FFF2-40B4-BE49-F238E27FC236}">
                <a16:creationId xmlns:a16="http://schemas.microsoft.com/office/drawing/2014/main" id="{EA574B07-B369-E2E8-6969-A140E28A0F8C}"/>
              </a:ext>
            </a:extLst>
          </p:cNvPr>
          <p:cNvSpPr txBox="1">
            <a:spLocks noGrp="1"/>
          </p:cNvSpPr>
          <p:nvPr>
            <p:ph type="sldNum" idx="12"/>
          </p:nvPr>
        </p:nvSpPr>
        <p:spPr>
          <a:xfrm>
            <a:off x="3970944" y="8829973"/>
            <a:ext cx="3037840" cy="466434"/>
          </a:xfrm>
          <a:prstGeom prst="rect">
            <a:avLst/>
          </a:prstGeom>
          <a:noFill/>
          <a:ln>
            <a:noFill/>
          </a:ln>
        </p:spPr>
        <p:txBody>
          <a:bodyPr spcFirstLastPara="1" wrap="square" lIns="93116" tIns="46545" rIns="93116" bIns="46545" anchor="b" anchorCtr="0">
            <a:noAutofit/>
          </a:bodyPr>
          <a:lstStyle/>
          <a:p>
            <a:pPr algn="r" defTabSz="912937">
              <a:buSzPts val="1400"/>
              <a:defRPr/>
            </a:pPr>
            <a:fld id="{00000000-1234-1234-1234-123412341234}" type="slidenum">
              <a:rPr lang="en-US"/>
              <a:pPr algn="r" defTabSz="912937">
                <a:buSzPts val="1400"/>
                <a:defRPr/>
              </a:pPr>
              <a:t>9</a:t>
            </a:fld>
            <a:endParaRPr/>
          </a:p>
        </p:txBody>
      </p:sp>
    </p:spTree>
    <p:extLst>
      <p:ext uri="{BB962C8B-B14F-4D97-AF65-F5344CB8AC3E}">
        <p14:creationId xmlns:p14="http://schemas.microsoft.com/office/powerpoint/2010/main" val="28349374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
        <p:cNvGrpSpPr/>
        <p:nvPr/>
      </p:nvGrpSpPr>
      <p:grpSpPr>
        <a:xfrm>
          <a:off x="0" y="0"/>
          <a:ext cx="0" cy="0"/>
          <a:chOff x="0" y="0"/>
          <a:chExt cx="0" cy="0"/>
        </a:xfrm>
      </p:grpSpPr>
      <p:sp>
        <p:nvSpPr>
          <p:cNvPr id="13" name="Google Shape;13;p13"/>
          <p:cNvSpPr txBox="1">
            <a:spLocks noGrp="1"/>
          </p:cNvSpPr>
          <p:nvPr>
            <p:ph type="ctrTitle"/>
          </p:nvPr>
        </p:nvSpPr>
        <p:spPr>
          <a:xfrm>
            <a:off x="685800" y="1122363"/>
            <a:ext cx="7772400" cy="2387600"/>
          </a:xfrm>
          <a:prstGeom prst="rect">
            <a:avLst/>
          </a:prstGeom>
          <a:noFill/>
          <a:ln>
            <a:noFill/>
          </a:ln>
        </p:spPr>
        <p:txBody>
          <a:bodyPr spcFirstLastPara="1" wrap="square" lIns="91425" tIns="45700" rIns="91425" bIns="45700" anchor="b" anchorCtr="0">
            <a:noAutofit/>
          </a:bodyPr>
          <a:lstStyle>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4" name="Google Shape;14;p13"/>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15" name="Google Shape;15;p1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6" name="Google Shape;16;p1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7" name="Google Shape;17;p1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4"/>
        <p:cNvGrpSpPr/>
        <p:nvPr/>
      </p:nvGrpSpPr>
      <p:grpSpPr>
        <a:xfrm>
          <a:off x="0" y="0"/>
          <a:ext cx="0" cy="0"/>
          <a:chOff x="0" y="0"/>
          <a:chExt cx="0" cy="0"/>
        </a:xfrm>
      </p:grpSpPr>
      <p:sp>
        <p:nvSpPr>
          <p:cNvPr id="45" name="Google Shape;45;p14"/>
          <p:cNvSpPr txBox="1">
            <a:spLocks noGrp="1"/>
          </p:cNvSpPr>
          <p:nvPr>
            <p:ph type="title"/>
          </p:nvPr>
        </p:nvSpPr>
        <p:spPr>
          <a:xfrm>
            <a:off x="628650" y="365128"/>
            <a:ext cx="78867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sp>
        <p:nvSpPr>
          <p:cNvPr id="46" name="Google Shape;46;p14"/>
          <p:cNvSpPr txBox="1">
            <a:spLocks noGrp="1"/>
          </p:cNvSpPr>
          <p:nvPr>
            <p:ph type="dt" idx="10"/>
          </p:nvPr>
        </p:nvSpPr>
        <p:spPr>
          <a:xfrm>
            <a:off x="628650" y="6356353"/>
            <a:ext cx="20574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47" name="Google Shape;47;p14"/>
          <p:cNvSpPr txBox="1">
            <a:spLocks noGrp="1"/>
          </p:cNvSpPr>
          <p:nvPr>
            <p:ph type="ftr" idx="11"/>
          </p:nvPr>
        </p:nvSpPr>
        <p:spPr>
          <a:xfrm>
            <a:off x="3028950" y="6356353"/>
            <a:ext cx="30861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48" name="Google Shape;48;p14"/>
          <p:cNvSpPr txBox="1">
            <a:spLocks noGrp="1"/>
          </p:cNvSpPr>
          <p:nvPr>
            <p:ph type="sldNum" idx="12"/>
          </p:nvPr>
        </p:nvSpPr>
        <p:spPr>
          <a:xfrm>
            <a:off x="6457950" y="6356353"/>
            <a:ext cx="20574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809098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9"/>
        <p:cNvGrpSpPr/>
        <p:nvPr/>
      </p:nvGrpSpPr>
      <p:grpSpPr>
        <a:xfrm>
          <a:off x="0" y="0"/>
          <a:ext cx="0" cy="0"/>
          <a:chOff x="0" y="0"/>
          <a:chExt cx="0" cy="0"/>
        </a:xfrm>
      </p:grpSpPr>
      <p:sp>
        <p:nvSpPr>
          <p:cNvPr id="50" name="Google Shape;50;p29"/>
          <p:cNvSpPr txBox="1">
            <a:spLocks noGrp="1"/>
          </p:cNvSpPr>
          <p:nvPr>
            <p:ph type="title"/>
          </p:nvPr>
        </p:nvSpPr>
        <p:spPr>
          <a:xfrm>
            <a:off x="623888" y="1709741"/>
            <a:ext cx="7886700" cy="2852737"/>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6000"/>
              <a:buFont typeface="Calibri"/>
              <a:buNone/>
              <a:defRPr sz="45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sp>
        <p:nvSpPr>
          <p:cNvPr id="51" name="Google Shape;51;p29"/>
          <p:cNvSpPr txBox="1">
            <a:spLocks noGrp="1"/>
          </p:cNvSpPr>
          <p:nvPr>
            <p:ph type="body" idx="1"/>
          </p:nvPr>
        </p:nvSpPr>
        <p:spPr>
          <a:xfrm>
            <a:off x="623888" y="4589466"/>
            <a:ext cx="7886700" cy="1500187"/>
          </a:xfrm>
          <a:prstGeom prst="rect">
            <a:avLst/>
          </a:prstGeom>
          <a:noFill/>
          <a:ln>
            <a:noFill/>
          </a:ln>
        </p:spPr>
        <p:txBody>
          <a:bodyPr spcFirstLastPara="1" wrap="square" lIns="91425" tIns="45700" rIns="91425" bIns="45700" anchor="t" anchorCtr="0">
            <a:noAutofit/>
          </a:bodyPr>
          <a:lstStyle>
            <a:lvl1pPr marL="342900" marR="0" lvl="0" indent="-171450" algn="l" rtl="0">
              <a:lnSpc>
                <a:spcPct val="90000"/>
              </a:lnSpc>
              <a:spcBef>
                <a:spcPts val="750"/>
              </a:spcBef>
              <a:spcAft>
                <a:spcPts val="0"/>
              </a:spcAft>
              <a:buClr>
                <a:schemeClr val="dk1"/>
              </a:buClr>
              <a:buSzPts val="2400"/>
              <a:buFont typeface="Arial"/>
              <a:buNone/>
              <a:defRPr sz="1800" b="0" i="0" u="none" strike="noStrike" cap="none">
                <a:solidFill>
                  <a:schemeClr val="dk1"/>
                </a:solidFill>
                <a:latin typeface="Calibri"/>
                <a:ea typeface="Calibri"/>
                <a:cs typeface="Calibri"/>
                <a:sym typeface="Calibri"/>
              </a:defRPr>
            </a:lvl1pPr>
            <a:lvl2pPr marL="685800" marR="0" lvl="1" indent="-171450" algn="l" rtl="0">
              <a:lnSpc>
                <a:spcPct val="90000"/>
              </a:lnSpc>
              <a:spcBef>
                <a:spcPts val="375"/>
              </a:spcBef>
              <a:spcAft>
                <a:spcPts val="0"/>
              </a:spcAft>
              <a:buClr>
                <a:srgbClr val="888888"/>
              </a:buClr>
              <a:buSzPts val="2000"/>
              <a:buFont typeface="Arial"/>
              <a:buNone/>
              <a:defRPr sz="1500" b="0" i="0" u="none" strike="noStrike" cap="none">
                <a:solidFill>
                  <a:srgbClr val="888888"/>
                </a:solidFill>
                <a:latin typeface="Calibri"/>
                <a:ea typeface="Calibri"/>
                <a:cs typeface="Calibri"/>
                <a:sym typeface="Calibri"/>
              </a:defRPr>
            </a:lvl2pPr>
            <a:lvl3pPr marL="1028700" marR="0" lvl="2" indent="-171450" algn="l" rtl="0">
              <a:lnSpc>
                <a:spcPct val="90000"/>
              </a:lnSpc>
              <a:spcBef>
                <a:spcPts val="375"/>
              </a:spcBef>
              <a:spcAft>
                <a:spcPts val="0"/>
              </a:spcAft>
              <a:buClr>
                <a:srgbClr val="888888"/>
              </a:buClr>
              <a:buSzPts val="1800"/>
              <a:buFont typeface="Arial"/>
              <a:buNone/>
              <a:defRPr sz="1350" b="0" i="0" u="none" strike="noStrike" cap="none">
                <a:solidFill>
                  <a:srgbClr val="888888"/>
                </a:solidFill>
                <a:latin typeface="Calibri"/>
                <a:ea typeface="Calibri"/>
                <a:cs typeface="Calibri"/>
                <a:sym typeface="Calibri"/>
              </a:defRPr>
            </a:lvl3pPr>
            <a:lvl4pPr marL="1371600" marR="0" lvl="3" indent="-171450" algn="l" rtl="0">
              <a:lnSpc>
                <a:spcPct val="90000"/>
              </a:lnSpc>
              <a:spcBef>
                <a:spcPts val="375"/>
              </a:spcBef>
              <a:spcAft>
                <a:spcPts val="0"/>
              </a:spcAft>
              <a:buClr>
                <a:srgbClr val="888888"/>
              </a:buClr>
              <a:buSzPts val="1600"/>
              <a:buFont typeface="Arial"/>
              <a:buNone/>
              <a:defRPr sz="1200" b="0" i="0" u="none" strike="noStrike" cap="none">
                <a:solidFill>
                  <a:srgbClr val="888888"/>
                </a:solidFill>
                <a:latin typeface="Calibri"/>
                <a:ea typeface="Calibri"/>
                <a:cs typeface="Calibri"/>
                <a:sym typeface="Calibri"/>
              </a:defRPr>
            </a:lvl4pPr>
            <a:lvl5pPr marL="1714500" marR="0" lvl="4" indent="-171450" algn="l" rtl="0">
              <a:lnSpc>
                <a:spcPct val="90000"/>
              </a:lnSpc>
              <a:spcBef>
                <a:spcPts val="375"/>
              </a:spcBef>
              <a:spcAft>
                <a:spcPts val="0"/>
              </a:spcAft>
              <a:buClr>
                <a:srgbClr val="888888"/>
              </a:buClr>
              <a:buSzPts val="1600"/>
              <a:buFont typeface="Arial"/>
              <a:buNone/>
              <a:defRPr sz="1200" b="0" i="0" u="none" strike="noStrike" cap="none">
                <a:solidFill>
                  <a:srgbClr val="888888"/>
                </a:solidFill>
                <a:latin typeface="Calibri"/>
                <a:ea typeface="Calibri"/>
                <a:cs typeface="Calibri"/>
                <a:sym typeface="Calibri"/>
              </a:defRPr>
            </a:lvl5pPr>
            <a:lvl6pPr marL="2057400" marR="0" lvl="5" indent="-171450" algn="l" rtl="0">
              <a:lnSpc>
                <a:spcPct val="90000"/>
              </a:lnSpc>
              <a:spcBef>
                <a:spcPts val="375"/>
              </a:spcBef>
              <a:spcAft>
                <a:spcPts val="0"/>
              </a:spcAft>
              <a:buClr>
                <a:srgbClr val="888888"/>
              </a:buClr>
              <a:buSzPts val="1600"/>
              <a:buFont typeface="Arial"/>
              <a:buNone/>
              <a:defRPr sz="1200" b="0" i="0" u="none" strike="noStrike" cap="none">
                <a:solidFill>
                  <a:srgbClr val="888888"/>
                </a:solidFill>
                <a:latin typeface="Calibri"/>
                <a:ea typeface="Calibri"/>
                <a:cs typeface="Calibri"/>
                <a:sym typeface="Calibri"/>
              </a:defRPr>
            </a:lvl6pPr>
            <a:lvl7pPr marL="2400300" marR="0" lvl="6" indent="-171450" algn="l" rtl="0">
              <a:lnSpc>
                <a:spcPct val="90000"/>
              </a:lnSpc>
              <a:spcBef>
                <a:spcPts val="375"/>
              </a:spcBef>
              <a:spcAft>
                <a:spcPts val="0"/>
              </a:spcAft>
              <a:buClr>
                <a:srgbClr val="888888"/>
              </a:buClr>
              <a:buSzPts val="1600"/>
              <a:buFont typeface="Arial"/>
              <a:buNone/>
              <a:defRPr sz="1200" b="0" i="0" u="none" strike="noStrike" cap="none">
                <a:solidFill>
                  <a:srgbClr val="888888"/>
                </a:solidFill>
                <a:latin typeface="Calibri"/>
                <a:ea typeface="Calibri"/>
                <a:cs typeface="Calibri"/>
                <a:sym typeface="Calibri"/>
              </a:defRPr>
            </a:lvl7pPr>
            <a:lvl8pPr marL="2743200" marR="0" lvl="7" indent="-171450" algn="l" rtl="0">
              <a:lnSpc>
                <a:spcPct val="90000"/>
              </a:lnSpc>
              <a:spcBef>
                <a:spcPts val="375"/>
              </a:spcBef>
              <a:spcAft>
                <a:spcPts val="0"/>
              </a:spcAft>
              <a:buClr>
                <a:srgbClr val="888888"/>
              </a:buClr>
              <a:buSzPts val="1600"/>
              <a:buFont typeface="Arial"/>
              <a:buNone/>
              <a:defRPr sz="1200" b="0" i="0" u="none" strike="noStrike" cap="none">
                <a:solidFill>
                  <a:srgbClr val="888888"/>
                </a:solidFill>
                <a:latin typeface="Calibri"/>
                <a:ea typeface="Calibri"/>
                <a:cs typeface="Calibri"/>
                <a:sym typeface="Calibri"/>
              </a:defRPr>
            </a:lvl8pPr>
            <a:lvl9pPr marL="3086100" marR="0" lvl="8" indent="-171450" algn="l" rtl="0">
              <a:lnSpc>
                <a:spcPct val="90000"/>
              </a:lnSpc>
              <a:spcBef>
                <a:spcPts val="375"/>
              </a:spcBef>
              <a:spcAft>
                <a:spcPts val="0"/>
              </a:spcAft>
              <a:buClr>
                <a:srgbClr val="888888"/>
              </a:buClr>
              <a:buSzPts val="1600"/>
              <a:buFont typeface="Arial"/>
              <a:buNone/>
              <a:defRPr sz="1200" b="0" i="0" u="none" strike="noStrike" cap="none">
                <a:solidFill>
                  <a:srgbClr val="888888"/>
                </a:solidFill>
                <a:latin typeface="Calibri"/>
                <a:ea typeface="Calibri"/>
                <a:cs typeface="Calibri"/>
                <a:sym typeface="Calibri"/>
              </a:defRPr>
            </a:lvl9pPr>
          </a:lstStyle>
          <a:p>
            <a:endParaRPr/>
          </a:p>
        </p:txBody>
      </p:sp>
      <p:sp>
        <p:nvSpPr>
          <p:cNvPr id="52" name="Google Shape;52;p29"/>
          <p:cNvSpPr txBox="1">
            <a:spLocks noGrp="1"/>
          </p:cNvSpPr>
          <p:nvPr>
            <p:ph type="dt" idx="10"/>
          </p:nvPr>
        </p:nvSpPr>
        <p:spPr>
          <a:xfrm>
            <a:off x="628650" y="6356353"/>
            <a:ext cx="20574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53" name="Google Shape;53;p29"/>
          <p:cNvSpPr txBox="1">
            <a:spLocks noGrp="1"/>
          </p:cNvSpPr>
          <p:nvPr>
            <p:ph type="ftr" idx="11"/>
          </p:nvPr>
        </p:nvSpPr>
        <p:spPr>
          <a:xfrm>
            <a:off x="3028950" y="6356353"/>
            <a:ext cx="30861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54" name="Google Shape;54;p29"/>
          <p:cNvSpPr txBox="1">
            <a:spLocks noGrp="1"/>
          </p:cNvSpPr>
          <p:nvPr>
            <p:ph type="sldNum" idx="12"/>
          </p:nvPr>
        </p:nvSpPr>
        <p:spPr>
          <a:xfrm>
            <a:off x="6457950" y="6356353"/>
            <a:ext cx="20574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0399660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55"/>
        <p:cNvGrpSpPr/>
        <p:nvPr/>
      </p:nvGrpSpPr>
      <p:grpSpPr>
        <a:xfrm>
          <a:off x="0" y="0"/>
          <a:ext cx="0" cy="0"/>
          <a:chOff x="0" y="0"/>
          <a:chExt cx="0" cy="0"/>
        </a:xfrm>
      </p:grpSpPr>
      <p:sp>
        <p:nvSpPr>
          <p:cNvPr id="56" name="Google Shape;56;p30"/>
          <p:cNvSpPr txBox="1">
            <a:spLocks noGrp="1"/>
          </p:cNvSpPr>
          <p:nvPr>
            <p:ph type="title"/>
          </p:nvPr>
        </p:nvSpPr>
        <p:spPr>
          <a:xfrm>
            <a:off x="628650" y="365128"/>
            <a:ext cx="78867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sp>
        <p:nvSpPr>
          <p:cNvPr id="57" name="Google Shape;57;p30"/>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noAutofit/>
          </a:bodyPr>
          <a:lstStyle>
            <a:lvl1pPr marL="342900" marR="0" lvl="0" indent="-304800" algn="l" rtl="0">
              <a:lnSpc>
                <a:spcPct val="90000"/>
              </a:lnSpc>
              <a:spcBef>
                <a:spcPts val="75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1pPr>
            <a:lvl2pPr marL="685800" marR="0" lvl="1" indent="-285750"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2pPr>
            <a:lvl3pPr marL="1028700" marR="0" lvl="2" indent="-2667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3pPr>
            <a:lvl4pPr marL="1371600" marR="0" lvl="3"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4pPr>
            <a:lvl5pPr marL="1714500" marR="0" lvl="4"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58" name="Google Shape;58;p30"/>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Autofit/>
          </a:bodyPr>
          <a:lstStyle>
            <a:lvl1pPr marL="342900" marR="0" lvl="0" indent="-304800" algn="l" rtl="0">
              <a:lnSpc>
                <a:spcPct val="90000"/>
              </a:lnSpc>
              <a:spcBef>
                <a:spcPts val="75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1pPr>
            <a:lvl2pPr marL="685800" marR="0" lvl="1" indent="-285750"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2pPr>
            <a:lvl3pPr marL="1028700" marR="0" lvl="2" indent="-2667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3pPr>
            <a:lvl4pPr marL="1371600" marR="0" lvl="3"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4pPr>
            <a:lvl5pPr marL="1714500" marR="0" lvl="4"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59" name="Google Shape;59;p30"/>
          <p:cNvSpPr txBox="1">
            <a:spLocks noGrp="1"/>
          </p:cNvSpPr>
          <p:nvPr>
            <p:ph type="dt" idx="10"/>
          </p:nvPr>
        </p:nvSpPr>
        <p:spPr>
          <a:xfrm>
            <a:off x="628650" y="6356353"/>
            <a:ext cx="20574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60" name="Google Shape;60;p30"/>
          <p:cNvSpPr txBox="1">
            <a:spLocks noGrp="1"/>
          </p:cNvSpPr>
          <p:nvPr>
            <p:ph type="ftr" idx="11"/>
          </p:nvPr>
        </p:nvSpPr>
        <p:spPr>
          <a:xfrm>
            <a:off x="3028950" y="6356353"/>
            <a:ext cx="30861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61" name="Google Shape;61;p30"/>
          <p:cNvSpPr txBox="1">
            <a:spLocks noGrp="1"/>
          </p:cNvSpPr>
          <p:nvPr>
            <p:ph type="sldNum" idx="12"/>
          </p:nvPr>
        </p:nvSpPr>
        <p:spPr>
          <a:xfrm>
            <a:off x="6457950" y="6356353"/>
            <a:ext cx="20574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985314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2"/>
        <p:cNvGrpSpPr/>
        <p:nvPr/>
      </p:nvGrpSpPr>
      <p:grpSpPr>
        <a:xfrm>
          <a:off x="0" y="0"/>
          <a:ext cx="0" cy="0"/>
          <a:chOff x="0" y="0"/>
          <a:chExt cx="0" cy="0"/>
        </a:xfrm>
      </p:grpSpPr>
      <p:sp>
        <p:nvSpPr>
          <p:cNvPr id="63" name="Google Shape;63;p34"/>
          <p:cNvSpPr txBox="1">
            <a:spLocks noGrp="1"/>
          </p:cNvSpPr>
          <p:nvPr>
            <p:ph type="title"/>
          </p:nvPr>
        </p:nvSpPr>
        <p:spPr>
          <a:xfrm>
            <a:off x="628650" y="365128"/>
            <a:ext cx="78867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sp>
        <p:nvSpPr>
          <p:cNvPr id="64" name="Google Shape;64;p34"/>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noAutofit/>
          </a:bodyPr>
          <a:lstStyle>
            <a:lvl1pPr marL="342900" marR="0" lvl="0" indent="-304800" algn="l" rtl="0">
              <a:lnSpc>
                <a:spcPct val="90000"/>
              </a:lnSpc>
              <a:spcBef>
                <a:spcPts val="75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1pPr>
            <a:lvl2pPr marL="685800" marR="0" lvl="1" indent="-285750"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2pPr>
            <a:lvl3pPr marL="1028700" marR="0" lvl="2" indent="-2667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3pPr>
            <a:lvl4pPr marL="1371600" marR="0" lvl="3"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4pPr>
            <a:lvl5pPr marL="1714500" marR="0" lvl="4"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65" name="Google Shape;65;p34"/>
          <p:cNvSpPr txBox="1">
            <a:spLocks noGrp="1"/>
          </p:cNvSpPr>
          <p:nvPr>
            <p:ph type="dt" idx="10"/>
          </p:nvPr>
        </p:nvSpPr>
        <p:spPr>
          <a:xfrm>
            <a:off x="628650" y="6356353"/>
            <a:ext cx="20574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66" name="Google Shape;66;p34"/>
          <p:cNvSpPr txBox="1">
            <a:spLocks noGrp="1"/>
          </p:cNvSpPr>
          <p:nvPr>
            <p:ph type="ftr" idx="11"/>
          </p:nvPr>
        </p:nvSpPr>
        <p:spPr>
          <a:xfrm>
            <a:off x="3028950" y="6356353"/>
            <a:ext cx="30861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67" name="Google Shape;67;p34"/>
          <p:cNvSpPr txBox="1">
            <a:spLocks noGrp="1"/>
          </p:cNvSpPr>
          <p:nvPr>
            <p:ph type="sldNum" idx="12"/>
          </p:nvPr>
        </p:nvSpPr>
        <p:spPr>
          <a:xfrm>
            <a:off x="6457950" y="6356353"/>
            <a:ext cx="20574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283583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68"/>
        <p:cNvGrpSpPr/>
        <p:nvPr/>
      </p:nvGrpSpPr>
      <p:grpSpPr>
        <a:xfrm>
          <a:off x="0" y="0"/>
          <a:ext cx="0" cy="0"/>
          <a:chOff x="0" y="0"/>
          <a:chExt cx="0" cy="0"/>
        </a:xfrm>
      </p:grpSpPr>
      <p:sp>
        <p:nvSpPr>
          <p:cNvPr id="69" name="Google Shape;69;p35"/>
          <p:cNvSpPr txBox="1">
            <a:spLocks noGrp="1"/>
          </p:cNvSpPr>
          <p:nvPr>
            <p:ph type="title"/>
          </p:nvPr>
        </p:nvSpPr>
        <p:spPr>
          <a:xfrm rot="5400000">
            <a:off x="4623594" y="2285208"/>
            <a:ext cx="5811838" cy="197167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sp>
        <p:nvSpPr>
          <p:cNvPr id="70" name="Google Shape;70;p35"/>
          <p:cNvSpPr txBox="1">
            <a:spLocks noGrp="1"/>
          </p:cNvSpPr>
          <p:nvPr>
            <p:ph type="body" idx="1"/>
          </p:nvPr>
        </p:nvSpPr>
        <p:spPr>
          <a:xfrm rot="5400000">
            <a:off x="623094" y="370682"/>
            <a:ext cx="5811838" cy="5800725"/>
          </a:xfrm>
          <a:prstGeom prst="rect">
            <a:avLst/>
          </a:prstGeom>
          <a:noFill/>
          <a:ln>
            <a:noFill/>
          </a:ln>
        </p:spPr>
        <p:txBody>
          <a:bodyPr spcFirstLastPara="1" wrap="square" lIns="91425" tIns="45700" rIns="91425" bIns="45700" anchor="t" anchorCtr="0">
            <a:noAutofit/>
          </a:bodyPr>
          <a:lstStyle>
            <a:lvl1pPr marL="342900" marR="0" lvl="0" indent="-304800" algn="l" rtl="0">
              <a:lnSpc>
                <a:spcPct val="90000"/>
              </a:lnSpc>
              <a:spcBef>
                <a:spcPts val="75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1pPr>
            <a:lvl2pPr marL="685800" marR="0" lvl="1" indent="-285750"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2pPr>
            <a:lvl3pPr marL="1028700" marR="0" lvl="2" indent="-2667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3pPr>
            <a:lvl4pPr marL="1371600" marR="0" lvl="3"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4pPr>
            <a:lvl5pPr marL="1714500" marR="0" lvl="4"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71" name="Google Shape;71;p35"/>
          <p:cNvSpPr txBox="1">
            <a:spLocks noGrp="1"/>
          </p:cNvSpPr>
          <p:nvPr>
            <p:ph type="dt" idx="10"/>
          </p:nvPr>
        </p:nvSpPr>
        <p:spPr>
          <a:xfrm>
            <a:off x="628650" y="6356353"/>
            <a:ext cx="20574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72" name="Google Shape;72;p35"/>
          <p:cNvSpPr txBox="1">
            <a:spLocks noGrp="1"/>
          </p:cNvSpPr>
          <p:nvPr>
            <p:ph type="ftr" idx="11"/>
          </p:nvPr>
        </p:nvSpPr>
        <p:spPr>
          <a:xfrm>
            <a:off x="3028950" y="6356353"/>
            <a:ext cx="30861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73" name="Google Shape;73;p35"/>
          <p:cNvSpPr txBox="1">
            <a:spLocks noGrp="1"/>
          </p:cNvSpPr>
          <p:nvPr>
            <p:ph type="sldNum" idx="12"/>
          </p:nvPr>
        </p:nvSpPr>
        <p:spPr>
          <a:xfrm>
            <a:off x="6457950" y="6356353"/>
            <a:ext cx="20574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770514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1_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75" b="0" i="0" u="sng">
                <a:solidFill>
                  <a:srgbClr val="0462C1"/>
                </a:solidFill>
                <a:latin typeface="Calibri Light"/>
                <a:cs typeface="Calibri Light"/>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3/29/2024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4099157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1_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3/29/2024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0066094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8"/>
        <p:cNvGrpSpPr/>
        <p:nvPr/>
      </p:nvGrpSpPr>
      <p:grpSpPr>
        <a:xfrm>
          <a:off x="0" y="0"/>
          <a:ext cx="0" cy="0"/>
          <a:chOff x="0" y="0"/>
          <a:chExt cx="0" cy="0"/>
        </a:xfrm>
      </p:grpSpPr>
      <p:sp>
        <p:nvSpPr>
          <p:cNvPr id="19" name="Google Shape;19;p15"/>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0" name="Google Shape;20;p15"/>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1" name="Google Shape;21;p1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2" name="Google Shape;22;p15"/>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3" name="Google Shape;23;p1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4"/>
        <p:cNvGrpSpPr/>
        <p:nvPr/>
      </p:nvGrpSpPr>
      <p:grpSpPr>
        <a:xfrm>
          <a:off x="0" y="0"/>
          <a:ext cx="0" cy="0"/>
          <a:chOff x="0" y="0"/>
          <a:chExt cx="0" cy="0"/>
        </a:xfrm>
      </p:grpSpPr>
      <p:sp>
        <p:nvSpPr>
          <p:cNvPr id="45" name="Google Shape;45;p14"/>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6" name="Google Shape;46;p14"/>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7" name="Google Shape;47;p14"/>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8" name="Google Shape;48;p1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9"/>
        <p:cNvGrpSpPr/>
        <p:nvPr/>
      </p:nvGrpSpPr>
      <p:grpSpPr>
        <a:xfrm>
          <a:off x="0" y="0"/>
          <a:ext cx="0" cy="0"/>
          <a:chOff x="0" y="0"/>
          <a:chExt cx="0" cy="0"/>
        </a:xfrm>
      </p:grpSpPr>
      <p:sp>
        <p:nvSpPr>
          <p:cNvPr id="50" name="Google Shape;50;p29"/>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1" name="Google Shape;51;p29"/>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52" name="Google Shape;52;p29"/>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3" name="Google Shape;53;p29"/>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4" name="Google Shape;54;p2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5"/>
        <p:cNvGrpSpPr/>
        <p:nvPr/>
      </p:nvGrpSpPr>
      <p:grpSpPr>
        <a:xfrm>
          <a:off x="0" y="0"/>
          <a:ext cx="0" cy="0"/>
          <a:chOff x="0" y="0"/>
          <a:chExt cx="0" cy="0"/>
        </a:xfrm>
      </p:grpSpPr>
      <p:sp>
        <p:nvSpPr>
          <p:cNvPr id="56" name="Google Shape;56;p30"/>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7" name="Google Shape;57;p30"/>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8" name="Google Shape;58;p30"/>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9" name="Google Shape;59;p30"/>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0" name="Google Shape;60;p30"/>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1" name="Google Shape;61;p3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2"/>
        <p:cNvGrpSpPr/>
        <p:nvPr/>
      </p:nvGrpSpPr>
      <p:grpSpPr>
        <a:xfrm>
          <a:off x="0" y="0"/>
          <a:ext cx="0" cy="0"/>
          <a:chOff x="0" y="0"/>
          <a:chExt cx="0" cy="0"/>
        </a:xfrm>
      </p:grpSpPr>
      <p:sp>
        <p:nvSpPr>
          <p:cNvPr id="63" name="Google Shape;63;p34"/>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4" name="Google Shape;64;p34"/>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5" name="Google Shape;65;p34"/>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6" name="Google Shape;66;p34"/>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7" name="Google Shape;67;p3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68"/>
        <p:cNvGrpSpPr/>
        <p:nvPr/>
      </p:nvGrpSpPr>
      <p:grpSpPr>
        <a:xfrm>
          <a:off x="0" y="0"/>
          <a:ext cx="0" cy="0"/>
          <a:chOff x="0" y="0"/>
          <a:chExt cx="0" cy="0"/>
        </a:xfrm>
      </p:grpSpPr>
      <p:sp>
        <p:nvSpPr>
          <p:cNvPr id="69" name="Google Shape;69;p35"/>
          <p:cNvSpPr txBox="1">
            <a:spLocks noGrp="1"/>
          </p:cNvSpPr>
          <p:nvPr>
            <p:ph type="title"/>
          </p:nvPr>
        </p:nvSpPr>
        <p:spPr>
          <a:xfrm rot="5400000">
            <a:off x="4623594" y="2285207"/>
            <a:ext cx="5811838" cy="197167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0" name="Google Shape;70;p35"/>
          <p:cNvSpPr txBox="1">
            <a:spLocks noGrp="1"/>
          </p:cNvSpPr>
          <p:nvPr>
            <p:ph type="body" idx="1"/>
          </p:nvPr>
        </p:nvSpPr>
        <p:spPr>
          <a:xfrm rot="5400000">
            <a:off x="623094" y="370681"/>
            <a:ext cx="5811838" cy="5800725"/>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1" name="Google Shape;71;p3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2" name="Google Shape;72;p35"/>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3" name="Google Shape;73;p3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2"/>
        <p:cNvGrpSpPr/>
        <p:nvPr/>
      </p:nvGrpSpPr>
      <p:grpSpPr>
        <a:xfrm>
          <a:off x="0" y="0"/>
          <a:ext cx="0" cy="0"/>
          <a:chOff x="0" y="0"/>
          <a:chExt cx="0" cy="0"/>
        </a:xfrm>
      </p:grpSpPr>
      <p:sp>
        <p:nvSpPr>
          <p:cNvPr id="13" name="Google Shape;13;p13"/>
          <p:cNvSpPr txBox="1">
            <a:spLocks noGrp="1"/>
          </p:cNvSpPr>
          <p:nvPr>
            <p:ph type="ctrTitle"/>
          </p:nvPr>
        </p:nvSpPr>
        <p:spPr>
          <a:xfrm>
            <a:off x="685800" y="1122363"/>
            <a:ext cx="7772400" cy="2387600"/>
          </a:xfrm>
          <a:prstGeom prst="rect">
            <a:avLst/>
          </a:prstGeom>
          <a:noFill/>
          <a:ln>
            <a:noFill/>
          </a:ln>
        </p:spPr>
        <p:txBody>
          <a:bodyPr spcFirstLastPara="1" wrap="square" lIns="91425" tIns="45700" rIns="91425" bIns="45700" anchor="b" anchorCtr="0">
            <a:noAutofit/>
          </a:bodyPr>
          <a:lstStyle>
            <a:lvl1pPr marR="0" lvl="0" algn="ctr" rtl="0">
              <a:lnSpc>
                <a:spcPct val="90000"/>
              </a:lnSpc>
              <a:spcBef>
                <a:spcPts val="0"/>
              </a:spcBef>
              <a:spcAft>
                <a:spcPts val="0"/>
              </a:spcAft>
              <a:buClr>
                <a:schemeClr val="dk1"/>
              </a:buClr>
              <a:buSzPts val="6000"/>
              <a:buFont typeface="Calibri"/>
              <a:buNone/>
              <a:defRPr sz="45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sp>
        <p:nvSpPr>
          <p:cNvPr id="14" name="Google Shape;14;p13"/>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750"/>
              </a:spcBef>
              <a:spcAft>
                <a:spcPts val="0"/>
              </a:spcAft>
              <a:buClr>
                <a:schemeClr val="dk1"/>
              </a:buClr>
              <a:buSzPts val="2400"/>
              <a:buFont typeface="Arial"/>
              <a:buNone/>
              <a:defRPr sz="1800" b="0" i="0" u="none" strike="noStrike" cap="none">
                <a:solidFill>
                  <a:schemeClr val="dk1"/>
                </a:solidFill>
                <a:latin typeface="Calibri"/>
                <a:ea typeface="Calibri"/>
                <a:cs typeface="Calibri"/>
                <a:sym typeface="Calibri"/>
              </a:defRPr>
            </a:lvl1pPr>
            <a:lvl2pPr marR="0" lvl="1" algn="ctr"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2pPr>
            <a:lvl3pPr marR="0" lvl="2" algn="ctr" rtl="0">
              <a:lnSpc>
                <a:spcPct val="90000"/>
              </a:lnSpc>
              <a:spcBef>
                <a:spcPts val="375"/>
              </a:spcBef>
              <a:spcAft>
                <a:spcPts val="0"/>
              </a:spcAft>
              <a:buClr>
                <a:schemeClr val="dk1"/>
              </a:buClr>
              <a:buSzPts val="1800"/>
              <a:buFont typeface="Arial"/>
              <a:buNone/>
              <a:defRPr sz="1350" b="0" i="0" u="none" strike="noStrike" cap="none">
                <a:solidFill>
                  <a:schemeClr val="dk1"/>
                </a:solidFill>
                <a:latin typeface="Calibri"/>
                <a:ea typeface="Calibri"/>
                <a:cs typeface="Calibri"/>
                <a:sym typeface="Calibri"/>
              </a:defRPr>
            </a:lvl3pPr>
            <a:lvl4pPr marR="0" lvl="3"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Calibri"/>
                <a:ea typeface="Calibri"/>
                <a:cs typeface="Calibri"/>
                <a:sym typeface="Calibri"/>
              </a:defRPr>
            </a:lvl4pPr>
            <a:lvl5pPr marR="0" lvl="4"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Calibri"/>
                <a:ea typeface="Calibri"/>
                <a:cs typeface="Calibri"/>
                <a:sym typeface="Calibri"/>
              </a:defRPr>
            </a:lvl5pPr>
            <a:lvl6pPr marR="0" lvl="5"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Calibri"/>
                <a:ea typeface="Calibri"/>
                <a:cs typeface="Calibri"/>
                <a:sym typeface="Calibri"/>
              </a:defRPr>
            </a:lvl6pPr>
            <a:lvl7pPr marR="0" lvl="6"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Calibri"/>
                <a:ea typeface="Calibri"/>
                <a:cs typeface="Calibri"/>
                <a:sym typeface="Calibri"/>
              </a:defRPr>
            </a:lvl7pPr>
            <a:lvl8pPr marR="0" lvl="7"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Calibri"/>
                <a:ea typeface="Calibri"/>
                <a:cs typeface="Calibri"/>
                <a:sym typeface="Calibri"/>
              </a:defRPr>
            </a:lvl8pPr>
            <a:lvl9pPr marR="0" lvl="8"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15" name="Google Shape;15;p13"/>
          <p:cNvSpPr txBox="1">
            <a:spLocks noGrp="1"/>
          </p:cNvSpPr>
          <p:nvPr>
            <p:ph type="dt" idx="10"/>
          </p:nvPr>
        </p:nvSpPr>
        <p:spPr>
          <a:xfrm>
            <a:off x="628650" y="6356353"/>
            <a:ext cx="20574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16" name="Google Shape;16;p13"/>
          <p:cNvSpPr txBox="1">
            <a:spLocks noGrp="1"/>
          </p:cNvSpPr>
          <p:nvPr>
            <p:ph type="ftr" idx="11"/>
          </p:nvPr>
        </p:nvSpPr>
        <p:spPr>
          <a:xfrm>
            <a:off x="3028950" y="6356353"/>
            <a:ext cx="30861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17" name="Google Shape;17;p13"/>
          <p:cNvSpPr txBox="1">
            <a:spLocks noGrp="1"/>
          </p:cNvSpPr>
          <p:nvPr>
            <p:ph type="sldNum" idx="12"/>
          </p:nvPr>
        </p:nvSpPr>
        <p:spPr>
          <a:xfrm>
            <a:off x="6457950" y="6356353"/>
            <a:ext cx="20574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319836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8"/>
        <p:cNvGrpSpPr/>
        <p:nvPr/>
      </p:nvGrpSpPr>
      <p:grpSpPr>
        <a:xfrm>
          <a:off x="0" y="0"/>
          <a:ext cx="0" cy="0"/>
          <a:chOff x="0" y="0"/>
          <a:chExt cx="0" cy="0"/>
        </a:xfrm>
      </p:grpSpPr>
      <p:sp>
        <p:nvSpPr>
          <p:cNvPr id="19" name="Google Shape;19;p15"/>
          <p:cNvSpPr txBox="1">
            <a:spLocks noGrp="1"/>
          </p:cNvSpPr>
          <p:nvPr>
            <p:ph type="title"/>
          </p:nvPr>
        </p:nvSpPr>
        <p:spPr>
          <a:xfrm>
            <a:off x="628650" y="365128"/>
            <a:ext cx="78867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sp>
        <p:nvSpPr>
          <p:cNvPr id="20" name="Google Shape;20;p15"/>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lvl1pPr marL="342900" marR="0" lvl="0" indent="-304800" algn="l" rtl="0">
              <a:lnSpc>
                <a:spcPct val="90000"/>
              </a:lnSpc>
              <a:spcBef>
                <a:spcPts val="75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1pPr>
            <a:lvl2pPr marL="685800" marR="0" lvl="1" indent="-285750"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2pPr>
            <a:lvl3pPr marL="1028700" marR="0" lvl="2" indent="-2667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3pPr>
            <a:lvl4pPr marL="1371600" marR="0" lvl="3"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4pPr>
            <a:lvl5pPr marL="1714500" marR="0" lvl="4"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1" name="Google Shape;21;p15"/>
          <p:cNvSpPr txBox="1">
            <a:spLocks noGrp="1"/>
          </p:cNvSpPr>
          <p:nvPr>
            <p:ph type="dt" idx="10"/>
          </p:nvPr>
        </p:nvSpPr>
        <p:spPr>
          <a:xfrm>
            <a:off x="628650" y="6356353"/>
            <a:ext cx="20574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22" name="Google Shape;22;p15"/>
          <p:cNvSpPr txBox="1">
            <a:spLocks noGrp="1"/>
          </p:cNvSpPr>
          <p:nvPr>
            <p:ph type="ftr" idx="11"/>
          </p:nvPr>
        </p:nvSpPr>
        <p:spPr>
          <a:xfrm>
            <a:off x="3028950" y="6356353"/>
            <a:ext cx="30861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23" name="Google Shape;23;p15"/>
          <p:cNvSpPr txBox="1">
            <a:spLocks noGrp="1"/>
          </p:cNvSpPr>
          <p:nvPr>
            <p:ph type="sldNum" idx="12"/>
          </p:nvPr>
        </p:nvSpPr>
        <p:spPr>
          <a:xfrm>
            <a:off x="6457950" y="6356353"/>
            <a:ext cx="20574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6377842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image" Target="../media/image1.png"/><Relationship Id="rId5" Type="http://schemas.openxmlformats.org/officeDocument/2006/relationships/slideLayout" Target="../slideLayouts/slideLayout12.xml"/><Relationship Id="rId10" Type="http://schemas.openxmlformats.org/officeDocument/2006/relationships/theme" Target="../theme/theme2.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p:nvPr/>
        </p:nvSpPr>
        <p:spPr>
          <a:xfrm>
            <a:off x="0" y="6175312"/>
            <a:ext cx="9144000" cy="682687"/>
          </a:xfrm>
          <a:prstGeom prst="rect">
            <a:avLst/>
          </a:prstGeom>
          <a:solidFill>
            <a:srgbClr val="0E6F98"/>
          </a:solidFill>
          <a:ln w="9525" cap="flat" cmpd="sng">
            <a:solidFill>
              <a:srgbClr val="0E6F9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1" name="Google Shape;11;p12" descr="APS_CMYK_white_horizontal.png"/>
          <p:cNvPicPr preferRelativeResize="0"/>
          <p:nvPr/>
        </p:nvPicPr>
        <p:blipFill rotWithShape="1">
          <a:blip r:embed="rId9">
            <a:alphaModFix/>
          </a:blip>
          <a:srcRect/>
          <a:stretch/>
        </p:blipFill>
        <p:spPr>
          <a:xfrm>
            <a:off x="7561723" y="6191912"/>
            <a:ext cx="1443097" cy="645818"/>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4" r:id="rId3"/>
    <p:sldLayoutId id="2147483655" r:id="rId4"/>
    <p:sldLayoutId id="2147483656" r:id="rId5"/>
    <p:sldLayoutId id="2147483657" r:id="rId6"/>
    <p:sldLayoutId id="2147483658"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p:nvPr/>
        </p:nvSpPr>
        <p:spPr>
          <a:xfrm>
            <a:off x="0" y="6175314"/>
            <a:ext cx="9144000" cy="682687"/>
          </a:xfrm>
          <a:prstGeom prst="rect">
            <a:avLst/>
          </a:prstGeom>
          <a:solidFill>
            <a:srgbClr val="0E6F98"/>
          </a:solidFill>
          <a:ln w="9525" cap="flat" cmpd="sng">
            <a:solidFill>
              <a:srgbClr val="0E6F98"/>
            </a:solid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pic>
        <p:nvPicPr>
          <p:cNvPr id="11" name="Google Shape;11;p12" descr="APS_CMYK_white_horizontal.png"/>
          <p:cNvPicPr preferRelativeResize="0"/>
          <p:nvPr/>
        </p:nvPicPr>
        <p:blipFill rotWithShape="1">
          <a:blip r:embed="rId11">
            <a:alphaModFix/>
          </a:blip>
          <a:srcRect/>
          <a:stretch/>
        </p:blipFill>
        <p:spPr>
          <a:xfrm>
            <a:off x="7561724" y="6191912"/>
            <a:ext cx="1443097" cy="645818"/>
          </a:xfrm>
          <a:prstGeom prst="rect">
            <a:avLst/>
          </a:prstGeom>
          <a:noFill/>
          <a:ln>
            <a:noFill/>
          </a:ln>
        </p:spPr>
      </p:pic>
    </p:spTree>
    <p:extLst>
      <p:ext uri="{BB962C8B-B14F-4D97-AF65-F5344CB8AC3E}">
        <p14:creationId xmlns:p14="http://schemas.microsoft.com/office/powerpoint/2010/main" val="956174789"/>
      </p:ext>
    </p:extLst>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hyperlink" Target="https://docs.google.com/forms/d/e/1FAIpQLSfUjY0NkbxPF2fn2Y9602m_NI0CHV2klITyZI5tCncUrIGTvA/viewform?usp=sf_link" TargetMode="External"/><Relationship Id="rId2" Type="http://schemas.openxmlformats.org/officeDocument/2006/relationships/notesSlide" Target="../notesSlides/notesSlide10.xml"/><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ideo" Target="https://www.youtube.com/embed/nVYI--1FYcI?feature=oembed" TargetMode="Externa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2"/>
            </a:gs>
            <a:gs pos="74000">
              <a:srgbClr val="B3D1EC"/>
            </a:gs>
            <a:gs pos="83000">
              <a:srgbClr val="B3D1EC"/>
            </a:gs>
            <a:gs pos="100000">
              <a:srgbClr val="CCE0F2"/>
            </a:gs>
          </a:gsLst>
          <a:lin ang="5400000" scaled="0"/>
        </a:gradFill>
        <a:effectLst/>
      </p:bgPr>
    </p:bg>
    <p:spTree>
      <p:nvGrpSpPr>
        <p:cNvPr id="1" name="Shape 177"/>
        <p:cNvGrpSpPr/>
        <p:nvPr/>
      </p:nvGrpSpPr>
      <p:grpSpPr>
        <a:xfrm>
          <a:off x="0" y="0"/>
          <a:ext cx="0" cy="0"/>
          <a:chOff x="0" y="0"/>
          <a:chExt cx="0" cy="0"/>
        </a:xfrm>
      </p:grpSpPr>
      <p:sp>
        <p:nvSpPr>
          <p:cNvPr id="178" name="Google Shape;178;p1"/>
          <p:cNvSpPr txBox="1">
            <a:spLocks noGrp="1"/>
          </p:cNvSpPr>
          <p:nvPr>
            <p:ph type="sldNum" idx="12"/>
          </p:nvPr>
        </p:nvSpPr>
        <p:spPr>
          <a:xfrm>
            <a:off x="30773" y="6286012"/>
            <a:ext cx="2057400" cy="3651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fld id="{00000000-1234-1234-1234-123412341234}" type="slidenum">
              <a:rPr lang="en-US"/>
              <a:t>1</a:t>
            </a:fld>
            <a:endParaRPr/>
          </a:p>
        </p:txBody>
      </p:sp>
      <p:sp>
        <p:nvSpPr>
          <p:cNvPr id="179" name="Google Shape;179;p1"/>
          <p:cNvSpPr txBox="1"/>
          <p:nvPr/>
        </p:nvSpPr>
        <p:spPr>
          <a:xfrm>
            <a:off x="133564" y="-44473"/>
            <a:ext cx="8767422" cy="236983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rgbClr val="0E6F98"/>
              </a:solidFill>
              <a:latin typeface="Georgia"/>
              <a:ea typeface="Georgia"/>
              <a:cs typeface="Georgia"/>
              <a:sym typeface="Georgia"/>
            </a:endParaRPr>
          </a:p>
          <a:p>
            <a:pPr marL="0" marR="0" lvl="0" indent="0" algn="ctr" rtl="0">
              <a:lnSpc>
                <a:spcPct val="100000"/>
              </a:lnSpc>
              <a:spcBef>
                <a:spcPts val="0"/>
              </a:spcBef>
              <a:spcAft>
                <a:spcPts val="0"/>
              </a:spcAft>
              <a:buClr>
                <a:srgbClr val="000000"/>
              </a:buClr>
              <a:buSzPts val="4000"/>
              <a:buFont typeface="Arial"/>
              <a:buNone/>
            </a:pPr>
            <a:endParaRPr sz="4000" b="1" i="0" u="none" strike="noStrike" cap="none" dirty="0">
              <a:solidFill>
                <a:srgbClr val="0E6F98"/>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dirty="0">
                <a:solidFill>
                  <a:srgbClr val="2F5496"/>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dirty="0">
                <a:solidFill>
                  <a:schemeClr val="dk1"/>
                </a:solidFill>
                <a:latin typeface="Arial"/>
                <a:ea typeface="Arial"/>
                <a:cs typeface="Arial"/>
                <a:sym typeface="Arial"/>
              </a:rPr>
              <a:t>Middle School Career Exposure Camp 2024</a:t>
            </a:r>
          </a:p>
          <a:p>
            <a:pPr marL="0" marR="0" lvl="0" indent="0" algn="ctr" rtl="0">
              <a:lnSpc>
                <a:spcPct val="100000"/>
              </a:lnSpc>
              <a:spcBef>
                <a:spcPts val="0"/>
              </a:spcBef>
              <a:spcAft>
                <a:spcPts val="0"/>
              </a:spcAft>
              <a:buClr>
                <a:srgbClr val="000000"/>
              </a:buClr>
              <a:buSzPts val="3200"/>
              <a:buFont typeface="Arial"/>
              <a:buNone/>
            </a:pPr>
            <a:r>
              <a:rPr lang="en-US" sz="3200" b="1" dirty="0">
                <a:solidFill>
                  <a:schemeClr val="dk1"/>
                </a:solidFill>
              </a:rPr>
              <a:t>June 3</a:t>
            </a:r>
            <a:r>
              <a:rPr lang="en-US" sz="3200" b="1" baseline="30000" dirty="0">
                <a:solidFill>
                  <a:schemeClr val="dk1"/>
                </a:solidFill>
              </a:rPr>
              <a:t>rd</a:t>
            </a:r>
            <a:r>
              <a:rPr lang="en-US" sz="3200" b="1" dirty="0">
                <a:solidFill>
                  <a:schemeClr val="dk1"/>
                </a:solidFill>
              </a:rPr>
              <a:t> – 14</a:t>
            </a:r>
            <a:r>
              <a:rPr lang="en-US" sz="3200" b="1" baseline="30000" dirty="0">
                <a:solidFill>
                  <a:schemeClr val="dk1"/>
                </a:solidFill>
              </a:rPr>
              <a:t>th</a:t>
            </a:r>
            <a:r>
              <a:rPr lang="en-US" sz="3200" b="1" dirty="0">
                <a:solidFill>
                  <a:schemeClr val="dk1"/>
                </a:solidFill>
              </a:rPr>
              <a:t> </a:t>
            </a:r>
            <a:endParaRPr sz="1400" b="0" i="0" u="none" strike="noStrike" cap="none" dirty="0">
              <a:solidFill>
                <a:schemeClr val="dk1"/>
              </a:solidFill>
              <a:latin typeface="Arial"/>
              <a:ea typeface="Arial"/>
              <a:cs typeface="Arial"/>
              <a:sym typeface="Arial"/>
            </a:endParaRPr>
          </a:p>
        </p:txBody>
      </p:sp>
      <p:pic>
        <p:nvPicPr>
          <p:cNvPr id="180" name="Google Shape;180;p1"/>
          <p:cNvPicPr preferRelativeResize="0"/>
          <p:nvPr/>
        </p:nvPicPr>
        <p:blipFill rotWithShape="1">
          <a:blip r:embed="rId3">
            <a:alphaModFix/>
          </a:blip>
          <a:srcRect/>
          <a:stretch/>
        </p:blipFill>
        <p:spPr>
          <a:xfrm>
            <a:off x="3031628" y="-52365"/>
            <a:ext cx="2523963" cy="1469263"/>
          </a:xfrm>
          <a:prstGeom prst="rect">
            <a:avLst/>
          </a:prstGeom>
          <a:noFill/>
          <a:ln>
            <a:noFill/>
          </a:ln>
        </p:spPr>
      </p:pic>
      <p:pic>
        <p:nvPicPr>
          <p:cNvPr id="181" name="Google Shape;181;p1"/>
          <p:cNvPicPr preferRelativeResize="0"/>
          <p:nvPr/>
        </p:nvPicPr>
        <p:blipFill rotWithShape="1">
          <a:blip r:embed="rId4">
            <a:alphaModFix/>
          </a:blip>
          <a:srcRect/>
          <a:stretch/>
        </p:blipFill>
        <p:spPr>
          <a:xfrm>
            <a:off x="3587312" y="2388683"/>
            <a:ext cx="2579630" cy="1719753"/>
          </a:xfrm>
          <a:prstGeom prst="rect">
            <a:avLst/>
          </a:prstGeom>
          <a:noFill/>
          <a:ln>
            <a:noFill/>
          </a:ln>
        </p:spPr>
      </p:pic>
      <p:pic>
        <p:nvPicPr>
          <p:cNvPr id="182" name="Google Shape;182;p1"/>
          <p:cNvPicPr preferRelativeResize="0"/>
          <p:nvPr/>
        </p:nvPicPr>
        <p:blipFill rotWithShape="1">
          <a:blip r:embed="rId5">
            <a:alphaModFix/>
          </a:blip>
          <a:srcRect/>
          <a:stretch/>
        </p:blipFill>
        <p:spPr>
          <a:xfrm>
            <a:off x="6427063" y="2652045"/>
            <a:ext cx="2377364" cy="2912781"/>
          </a:xfrm>
          <a:prstGeom prst="rect">
            <a:avLst/>
          </a:prstGeom>
          <a:noFill/>
          <a:ln>
            <a:noFill/>
          </a:ln>
        </p:spPr>
      </p:pic>
      <p:pic>
        <p:nvPicPr>
          <p:cNvPr id="183" name="Google Shape;183;p1"/>
          <p:cNvPicPr preferRelativeResize="0"/>
          <p:nvPr/>
        </p:nvPicPr>
        <p:blipFill rotWithShape="1">
          <a:blip r:embed="rId6">
            <a:alphaModFix/>
          </a:blip>
          <a:srcRect/>
          <a:stretch/>
        </p:blipFill>
        <p:spPr>
          <a:xfrm>
            <a:off x="243014" y="2704915"/>
            <a:ext cx="3084177" cy="2037929"/>
          </a:xfrm>
          <a:prstGeom prst="rect">
            <a:avLst/>
          </a:prstGeom>
          <a:noFill/>
          <a:ln>
            <a:noFill/>
          </a:ln>
        </p:spPr>
      </p:pic>
      <p:pic>
        <p:nvPicPr>
          <p:cNvPr id="184" name="Google Shape;184;p1" descr="graphicdesign"/>
          <p:cNvPicPr preferRelativeResize="0"/>
          <p:nvPr/>
        </p:nvPicPr>
        <p:blipFill rotWithShape="1">
          <a:blip r:embed="rId7">
            <a:alphaModFix/>
          </a:blip>
          <a:srcRect/>
          <a:stretch/>
        </p:blipFill>
        <p:spPr>
          <a:xfrm>
            <a:off x="3472664" y="4260018"/>
            <a:ext cx="2717966" cy="181197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273"/>
        <p:cNvGrpSpPr/>
        <p:nvPr/>
      </p:nvGrpSpPr>
      <p:grpSpPr>
        <a:xfrm>
          <a:off x="0" y="0"/>
          <a:ext cx="0" cy="0"/>
          <a:chOff x="0" y="0"/>
          <a:chExt cx="0" cy="0"/>
        </a:xfrm>
      </p:grpSpPr>
      <p:sp>
        <p:nvSpPr>
          <p:cNvPr id="2" name="Google Shape;274;p76">
            <a:extLst>
              <a:ext uri="{FF2B5EF4-FFF2-40B4-BE49-F238E27FC236}">
                <a16:creationId xmlns:a16="http://schemas.microsoft.com/office/drawing/2014/main" id="{FE6DC3DD-2A81-9642-FF55-20666D6409E5}"/>
              </a:ext>
            </a:extLst>
          </p:cNvPr>
          <p:cNvSpPr txBox="1">
            <a:spLocks/>
          </p:cNvSpPr>
          <p:nvPr/>
        </p:nvSpPr>
        <p:spPr>
          <a:xfrm>
            <a:off x="375006" y="4589834"/>
            <a:ext cx="8537825" cy="994172"/>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pPr algn="ctr"/>
            <a:r>
              <a:rPr lang="en-US" sz="4000" b="1" dirty="0">
                <a:solidFill>
                  <a:schemeClr val="bg1"/>
                </a:solidFill>
              </a:rPr>
              <a:t>Extended Application Deadline </a:t>
            </a:r>
          </a:p>
          <a:p>
            <a:pPr algn="ctr"/>
            <a:r>
              <a:rPr lang="en-US" sz="4000" b="1" dirty="0">
                <a:solidFill>
                  <a:schemeClr val="bg1"/>
                </a:solidFill>
              </a:rPr>
              <a:t>April 10, 2024</a:t>
            </a:r>
          </a:p>
          <a:p>
            <a:pPr algn="ctr"/>
            <a:r>
              <a:rPr lang="en-US" dirty="0"/>
              <a:t>Click Here To Access The </a:t>
            </a:r>
          </a:p>
          <a:p>
            <a:pPr algn="ctr"/>
            <a:r>
              <a:rPr lang="en-US" dirty="0">
                <a:hlinkClick r:id="rId3"/>
              </a:rPr>
              <a:t>ACCA Career Exposure Camp 2024 Application</a:t>
            </a:r>
            <a:endParaRPr lang="en-US" dirty="0"/>
          </a:p>
          <a:p>
            <a:pPr algn="ctr"/>
            <a:endParaRPr lang="en-US" dirty="0"/>
          </a:p>
        </p:txBody>
      </p:sp>
      <p:pic>
        <p:nvPicPr>
          <p:cNvPr id="2052" name="Picture 4" descr="Apply Now - Spoon River Home Health">
            <a:extLst>
              <a:ext uri="{FF2B5EF4-FFF2-40B4-BE49-F238E27FC236}">
                <a16:creationId xmlns:a16="http://schemas.microsoft.com/office/drawing/2014/main" id="{0487D989-0888-45C8-35F8-540AE6CDE6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700" y="604195"/>
            <a:ext cx="3857947" cy="321495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qr code on a white background&#10;&#10;Description automatically generated">
            <a:extLst>
              <a:ext uri="{FF2B5EF4-FFF2-40B4-BE49-F238E27FC236}">
                <a16:creationId xmlns:a16="http://schemas.microsoft.com/office/drawing/2014/main" id="{DA9A5CF1-E7EB-A467-E0F2-26F51D018DB4}"/>
              </a:ext>
            </a:extLst>
          </p:cNvPr>
          <p:cNvPicPr>
            <a:picLocks noChangeAspect="1"/>
          </p:cNvPicPr>
          <p:nvPr/>
        </p:nvPicPr>
        <p:blipFill>
          <a:blip r:embed="rId5"/>
          <a:stretch>
            <a:fillRect/>
          </a:stretch>
        </p:blipFill>
        <p:spPr>
          <a:xfrm>
            <a:off x="5861584" y="295970"/>
            <a:ext cx="2979328" cy="3704298"/>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2"/>
            </a:gs>
            <a:gs pos="74000">
              <a:srgbClr val="B3D1EC"/>
            </a:gs>
            <a:gs pos="83000">
              <a:srgbClr val="B3D1EC"/>
            </a:gs>
            <a:gs pos="100000">
              <a:srgbClr val="CCE0F2"/>
            </a:gs>
          </a:gsLst>
          <a:lin ang="5400000" scaled="0"/>
        </a:gradFill>
        <a:effectLst/>
      </p:bgPr>
    </p:bg>
    <p:spTree>
      <p:nvGrpSpPr>
        <p:cNvPr id="1" name="Shape 266"/>
        <p:cNvGrpSpPr/>
        <p:nvPr/>
      </p:nvGrpSpPr>
      <p:grpSpPr>
        <a:xfrm>
          <a:off x="0" y="0"/>
          <a:ext cx="0" cy="0"/>
          <a:chOff x="0" y="0"/>
          <a:chExt cx="0" cy="0"/>
        </a:xfrm>
      </p:grpSpPr>
      <p:sp>
        <p:nvSpPr>
          <p:cNvPr id="267" name="Google Shape;267;p10"/>
          <p:cNvSpPr txBox="1">
            <a:spLocks noGrp="1"/>
          </p:cNvSpPr>
          <p:nvPr>
            <p:ph type="title"/>
          </p:nvPr>
        </p:nvSpPr>
        <p:spPr>
          <a:xfrm>
            <a:off x="628650" y="339047"/>
            <a:ext cx="7886700" cy="83220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4400"/>
              <a:buFont typeface="Calibri"/>
              <a:buNone/>
            </a:pPr>
            <a:r>
              <a:rPr lang="en-US">
                <a:latin typeface="Arial"/>
                <a:ea typeface="Arial"/>
                <a:cs typeface="Arial"/>
                <a:sym typeface="Arial"/>
              </a:rPr>
              <a:t>QUESTIONS?</a:t>
            </a:r>
            <a:endParaRPr>
              <a:latin typeface="Arial"/>
              <a:ea typeface="Arial"/>
              <a:cs typeface="Arial"/>
              <a:sym typeface="Arial"/>
            </a:endParaRPr>
          </a:p>
        </p:txBody>
      </p:sp>
      <p:sp>
        <p:nvSpPr>
          <p:cNvPr id="268" name="Google Shape;268;p1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fld id="{00000000-1234-1234-1234-123412341234}" type="slidenum">
              <a:rPr lang="en-US"/>
              <a:t>11</a:t>
            </a:fld>
            <a:endParaRPr/>
          </a:p>
        </p:txBody>
      </p:sp>
      <p:pic>
        <p:nvPicPr>
          <p:cNvPr id="269" name="Google Shape;269;p10" descr="Several hands raised and ready to answer a question"/>
          <p:cNvPicPr preferRelativeResize="0"/>
          <p:nvPr/>
        </p:nvPicPr>
        <p:blipFill rotWithShape="1">
          <a:blip r:embed="rId3">
            <a:alphaModFix/>
          </a:blip>
          <a:srcRect/>
          <a:stretch/>
        </p:blipFill>
        <p:spPr>
          <a:xfrm>
            <a:off x="1500027" y="1729315"/>
            <a:ext cx="5722584" cy="381971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2"/>
            </a:gs>
            <a:gs pos="74000">
              <a:srgbClr val="B3D1EC"/>
            </a:gs>
            <a:gs pos="83000">
              <a:srgbClr val="B3D1EC"/>
            </a:gs>
            <a:gs pos="100000">
              <a:srgbClr val="CCE0F2"/>
            </a:gs>
          </a:gsLst>
          <a:lin ang="5400000" scaled="0"/>
        </a:gradFill>
        <a:effectLst/>
      </p:bgPr>
    </p:bg>
    <p:spTree>
      <p:nvGrpSpPr>
        <p:cNvPr id="1" name="Shape 188">
          <a:extLst>
            <a:ext uri="{FF2B5EF4-FFF2-40B4-BE49-F238E27FC236}">
              <a16:creationId xmlns:a16="http://schemas.microsoft.com/office/drawing/2014/main" id="{FE1367A2-E08E-C975-B6A7-C0E441F5B9CF}"/>
            </a:ext>
          </a:extLst>
        </p:cNvPr>
        <p:cNvGrpSpPr/>
        <p:nvPr/>
      </p:nvGrpSpPr>
      <p:grpSpPr>
        <a:xfrm>
          <a:off x="0" y="0"/>
          <a:ext cx="0" cy="0"/>
          <a:chOff x="0" y="0"/>
          <a:chExt cx="0" cy="0"/>
        </a:xfrm>
      </p:grpSpPr>
      <p:sp>
        <p:nvSpPr>
          <p:cNvPr id="189" name="Google Shape;189;p3">
            <a:extLst>
              <a:ext uri="{FF2B5EF4-FFF2-40B4-BE49-F238E27FC236}">
                <a16:creationId xmlns:a16="http://schemas.microsoft.com/office/drawing/2014/main" id="{675DE20E-1C35-1C0D-BC40-3EEDDB2C1B74}"/>
              </a:ext>
            </a:extLst>
          </p:cNvPr>
          <p:cNvSpPr txBox="1">
            <a:spLocks noGrp="1"/>
          </p:cNvSpPr>
          <p:nvPr>
            <p:ph type="title"/>
          </p:nvPr>
        </p:nvSpPr>
        <p:spPr>
          <a:xfrm>
            <a:off x="751941" y="0"/>
            <a:ext cx="7886700" cy="1869897"/>
          </a:xfrm>
          <a:prstGeom prst="rect">
            <a:avLst/>
          </a:prstGeom>
          <a:noFill/>
          <a:ln>
            <a:noFill/>
          </a:ln>
        </p:spPr>
        <p:txBody>
          <a:bodyPr spcFirstLastPara="1" wrap="square" lIns="91425" tIns="45700" rIns="91425" bIns="45700" anchor="t" anchorCtr="0">
            <a:normAutofit fontScale="90000"/>
          </a:bodyPr>
          <a:lstStyle/>
          <a:p>
            <a:pPr marL="0" lvl="0" indent="0" algn="ctr" rtl="0">
              <a:lnSpc>
                <a:spcPct val="90000"/>
              </a:lnSpc>
              <a:spcBef>
                <a:spcPts val="0"/>
              </a:spcBef>
              <a:spcAft>
                <a:spcPts val="0"/>
              </a:spcAft>
              <a:buClr>
                <a:schemeClr val="dk1"/>
              </a:buClr>
              <a:buSzPts val="4400"/>
              <a:buFont typeface="Calibri"/>
              <a:buNone/>
            </a:pPr>
            <a:r>
              <a:rPr lang="en-US" dirty="0">
                <a:latin typeface="Arial"/>
                <a:ea typeface="Arial"/>
                <a:cs typeface="Arial"/>
                <a:sym typeface="Arial"/>
              </a:rPr>
              <a:t>ACCA Career Exposure Camp </a:t>
            </a:r>
            <a:br>
              <a:rPr lang="en-US" dirty="0">
                <a:latin typeface="Arial"/>
                <a:ea typeface="Arial"/>
                <a:cs typeface="Arial"/>
                <a:sym typeface="Arial"/>
              </a:rPr>
            </a:br>
            <a:r>
              <a:rPr lang="en-US" dirty="0">
                <a:latin typeface="Arial"/>
                <a:ea typeface="Arial"/>
                <a:cs typeface="Arial"/>
                <a:sym typeface="Arial"/>
              </a:rPr>
              <a:t>For Middle School Scholars</a:t>
            </a:r>
            <a:br>
              <a:rPr lang="en-US" dirty="0">
                <a:latin typeface="Arial"/>
                <a:ea typeface="Arial"/>
                <a:cs typeface="Arial"/>
                <a:sym typeface="Arial"/>
              </a:rPr>
            </a:br>
            <a:r>
              <a:rPr lang="en-US" dirty="0">
                <a:latin typeface="Arial"/>
                <a:ea typeface="Arial"/>
                <a:cs typeface="Arial"/>
                <a:sym typeface="Arial"/>
              </a:rPr>
              <a:t>(Current 6</a:t>
            </a:r>
            <a:r>
              <a:rPr lang="en-US" baseline="30000" dirty="0">
                <a:latin typeface="Arial"/>
                <a:ea typeface="Arial"/>
                <a:cs typeface="Arial"/>
                <a:sym typeface="Arial"/>
              </a:rPr>
              <a:t>th</a:t>
            </a:r>
            <a:r>
              <a:rPr lang="en-US" dirty="0">
                <a:latin typeface="Arial"/>
                <a:ea typeface="Arial"/>
                <a:cs typeface="Arial"/>
                <a:sym typeface="Arial"/>
              </a:rPr>
              <a:t> – 8</a:t>
            </a:r>
            <a:r>
              <a:rPr lang="en-US" baseline="30000" dirty="0">
                <a:latin typeface="Arial"/>
                <a:ea typeface="Arial"/>
                <a:cs typeface="Arial"/>
                <a:sym typeface="Arial"/>
              </a:rPr>
              <a:t>th</a:t>
            </a:r>
            <a:r>
              <a:rPr lang="en-US" dirty="0">
                <a:latin typeface="Arial"/>
                <a:ea typeface="Arial"/>
                <a:cs typeface="Arial"/>
                <a:sym typeface="Arial"/>
              </a:rPr>
              <a:t> Graders)</a:t>
            </a:r>
            <a:endParaRPr dirty="0"/>
          </a:p>
        </p:txBody>
      </p:sp>
      <p:sp>
        <p:nvSpPr>
          <p:cNvPr id="190" name="Google Shape;190;p3">
            <a:extLst>
              <a:ext uri="{FF2B5EF4-FFF2-40B4-BE49-F238E27FC236}">
                <a16:creationId xmlns:a16="http://schemas.microsoft.com/office/drawing/2014/main" id="{F3E6D3DA-CD87-8D96-F579-3F3D9A268901}"/>
              </a:ext>
            </a:extLst>
          </p:cNvPr>
          <p:cNvSpPr txBox="1">
            <a:spLocks noGrp="1"/>
          </p:cNvSpPr>
          <p:nvPr>
            <p:ph type="body" idx="1"/>
          </p:nvPr>
        </p:nvSpPr>
        <p:spPr>
          <a:xfrm>
            <a:off x="351246" y="2075363"/>
            <a:ext cx="7886700" cy="4584468"/>
          </a:xfrm>
          <a:prstGeom prst="rect">
            <a:avLst/>
          </a:prstGeom>
          <a:noFill/>
          <a:ln>
            <a:noFill/>
          </a:ln>
        </p:spPr>
        <p:txBody>
          <a:bodyPr spcFirstLastPara="1" wrap="square" lIns="91425" tIns="45700" rIns="91425" bIns="45700" anchor="t" anchorCtr="0">
            <a:normAutofit/>
          </a:bodyPr>
          <a:lstStyle/>
          <a:p>
            <a:pPr marL="0" marR="0" lvl="0" indent="0">
              <a:spcBef>
                <a:spcPts val="0"/>
              </a:spcBef>
              <a:spcAft>
                <a:spcPts val="0"/>
              </a:spcAft>
              <a:buNone/>
            </a:pPr>
            <a:r>
              <a:rPr lang="en-US" sz="2500" b="1" dirty="0">
                <a:effectLst/>
                <a:latin typeface="Calibri" panose="020F0502020204030204" pitchFamily="34" charset="0"/>
                <a:ea typeface="Times New Roman" panose="02020603050405020304" pitchFamily="18" charset="0"/>
              </a:rPr>
              <a:t>Introduction and Overview </a:t>
            </a:r>
          </a:p>
          <a:p>
            <a:pPr marL="0" marR="0" lvl="0" indent="0">
              <a:spcBef>
                <a:spcPts val="0"/>
              </a:spcBef>
              <a:spcAft>
                <a:spcPts val="0"/>
              </a:spcAft>
              <a:buNone/>
            </a:pPr>
            <a:endParaRPr lang="en-US" sz="2500" b="1" dirty="0">
              <a:latin typeface="Calibri" panose="020F0502020204030204" pitchFamily="34" charset="0"/>
              <a:ea typeface="Times New Roman" panose="02020603050405020304" pitchFamily="18" charset="0"/>
            </a:endParaRPr>
          </a:p>
          <a:p>
            <a:pPr marL="0" marR="0" lvl="0" indent="0">
              <a:spcBef>
                <a:spcPts val="0"/>
              </a:spcBef>
              <a:spcAft>
                <a:spcPts val="0"/>
              </a:spcAft>
              <a:buNone/>
            </a:pPr>
            <a:r>
              <a:rPr lang="en-US" sz="2500" b="1" dirty="0">
                <a:latin typeface="Calibri" panose="020F0502020204030204" pitchFamily="34" charset="0"/>
                <a:ea typeface="Times New Roman" panose="02020603050405020304" pitchFamily="18" charset="0"/>
              </a:rPr>
              <a:t>Video Presentation and </a:t>
            </a:r>
            <a:r>
              <a:rPr lang="en-US" sz="2500" b="1" dirty="0">
                <a:effectLst/>
                <a:latin typeface="Calibri" panose="020F0502020204030204" pitchFamily="34" charset="0"/>
                <a:ea typeface="Times New Roman" panose="02020603050405020304" pitchFamily="18" charset="0"/>
              </a:rPr>
              <a:t>Pathway Offerings</a:t>
            </a:r>
          </a:p>
          <a:p>
            <a:pPr marL="285750" indent="-285750">
              <a:spcBef>
                <a:spcPts val="0"/>
              </a:spcBef>
            </a:pPr>
            <a:endParaRPr lang="en-US" sz="2500" dirty="0">
              <a:effectLst/>
              <a:latin typeface="Calibri" panose="020F0502020204030204" pitchFamily="34" charset="0"/>
              <a:ea typeface="Times New Roman" panose="02020603050405020304" pitchFamily="18" charset="0"/>
            </a:endParaRPr>
          </a:p>
          <a:p>
            <a:pPr marL="0" marR="0" lvl="0" indent="0">
              <a:spcBef>
                <a:spcPts val="0"/>
              </a:spcBef>
              <a:spcAft>
                <a:spcPts val="0"/>
              </a:spcAft>
              <a:buNone/>
            </a:pPr>
            <a:r>
              <a:rPr lang="en-US" sz="2500" b="1" dirty="0">
                <a:effectLst/>
                <a:latin typeface="Calibri" panose="020F0502020204030204" pitchFamily="34" charset="0"/>
                <a:ea typeface="Times New Roman" panose="02020603050405020304" pitchFamily="18" charset="0"/>
              </a:rPr>
              <a:t>Bell Schedule and </a:t>
            </a:r>
            <a:r>
              <a:rPr lang="en-US" sz="2500" b="1" dirty="0">
                <a:latin typeface="Calibri" panose="020F0502020204030204" pitchFamily="34" charset="0"/>
                <a:ea typeface="Times New Roman" panose="02020603050405020304" pitchFamily="18" charset="0"/>
              </a:rPr>
              <a:t>Weekly Activities</a:t>
            </a:r>
            <a:endParaRPr lang="en-US" sz="2500" b="1" dirty="0">
              <a:effectLst/>
              <a:latin typeface="Calibri" panose="020F0502020204030204" pitchFamily="34" charset="0"/>
              <a:ea typeface="Aptos" panose="020B0004020202020204" pitchFamily="34" charset="0"/>
            </a:endParaRPr>
          </a:p>
          <a:p>
            <a:pPr marL="0" marR="0" lvl="0" indent="0">
              <a:spcBef>
                <a:spcPts val="0"/>
              </a:spcBef>
              <a:spcAft>
                <a:spcPts val="0"/>
              </a:spcAft>
              <a:buNone/>
            </a:pPr>
            <a:endParaRPr lang="en-US" sz="2500" dirty="0">
              <a:latin typeface="Calibri" panose="020F0502020204030204" pitchFamily="34" charset="0"/>
              <a:ea typeface="Aptos" panose="020B0004020202020204" pitchFamily="34" charset="0"/>
            </a:endParaRPr>
          </a:p>
          <a:p>
            <a:pPr marL="0" marR="0" lvl="0" indent="0">
              <a:spcBef>
                <a:spcPts val="0"/>
              </a:spcBef>
              <a:spcAft>
                <a:spcPts val="0"/>
              </a:spcAft>
              <a:buNone/>
            </a:pPr>
            <a:r>
              <a:rPr lang="en-US" sz="2500" b="1" dirty="0">
                <a:latin typeface="Calibri" panose="020F0502020204030204" pitchFamily="34" charset="0"/>
                <a:ea typeface="Aptos" panose="020B0004020202020204" pitchFamily="34" charset="0"/>
              </a:rPr>
              <a:t>Transportation and Nutrition</a:t>
            </a:r>
          </a:p>
          <a:p>
            <a:pPr marL="0" marR="0" lvl="0" indent="0">
              <a:spcBef>
                <a:spcPts val="0"/>
              </a:spcBef>
              <a:spcAft>
                <a:spcPts val="0"/>
              </a:spcAft>
              <a:buNone/>
            </a:pPr>
            <a:endParaRPr lang="en-US" sz="2500" b="1" dirty="0">
              <a:latin typeface="Calibri" panose="020F0502020204030204" pitchFamily="34" charset="0"/>
              <a:ea typeface="Aptos" panose="020B0004020202020204" pitchFamily="34" charset="0"/>
            </a:endParaRPr>
          </a:p>
          <a:p>
            <a:pPr marL="0" marR="0" lvl="0" indent="0">
              <a:spcBef>
                <a:spcPts val="0"/>
              </a:spcBef>
              <a:spcAft>
                <a:spcPts val="0"/>
              </a:spcAft>
              <a:buNone/>
            </a:pPr>
            <a:r>
              <a:rPr lang="en-US" sz="2500" b="1" dirty="0">
                <a:latin typeface="Calibri" panose="020F0502020204030204" pitchFamily="34" charset="0"/>
                <a:ea typeface="Aptos" panose="020B0004020202020204" pitchFamily="34" charset="0"/>
              </a:rPr>
              <a:t>Registration and Orientation</a:t>
            </a:r>
          </a:p>
          <a:p>
            <a:pPr marL="0" marR="0" lvl="0" indent="0">
              <a:spcBef>
                <a:spcPts val="0"/>
              </a:spcBef>
              <a:spcAft>
                <a:spcPts val="0"/>
              </a:spcAft>
              <a:buNone/>
            </a:pPr>
            <a:endParaRPr lang="en-US" sz="2500" b="1" dirty="0">
              <a:latin typeface="Calibri" panose="020F0502020204030204" pitchFamily="34" charset="0"/>
              <a:ea typeface="Aptos" panose="020B0004020202020204" pitchFamily="34" charset="0"/>
            </a:endParaRPr>
          </a:p>
          <a:p>
            <a:pPr marL="0" marR="0" lvl="0" indent="0">
              <a:spcBef>
                <a:spcPts val="0"/>
              </a:spcBef>
              <a:spcAft>
                <a:spcPts val="0"/>
              </a:spcAft>
              <a:buNone/>
            </a:pPr>
            <a:r>
              <a:rPr lang="en-US" sz="2500" b="1" dirty="0">
                <a:effectLst/>
                <a:latin typeface="Calibri" panose="020F0502020204030204" pitchFamily="34" charset="0"/>
                <a:ea typeface="Aptos" panose="020B0004020202020204" pitchFamily="34" charset="0"/>
              </a:rPr>
              <a:t>Q&amp;A</a:t>
            </a:r>
          </a:p>
          <a:p>
            <a:pPr marL="0" lvl="0" indent="0" algn="l" rtl="0">
              <a:lnSpc>
                <a:spcPct val="90000"/>
              </a:lnSpc>
              <a:spcBef>
                <a:spcPts val="0"/>
              </a:spcBef>
              <a:spcAft>
                <a:spcPts val="600"/>
              </a:spcAft>
              <a:buClr>
                <a:schemeClr val="dk1"/>
              </a:buClr>
              <a:buSzPts val="2800"/>
              <a:buNone/>
            </a:pPr>
            <a:endParaRPr lang="en-US" dirty="0"/>
          </a:p>
          <a:p>
            <a:pPr marL="0" lvl="0" indent="0" algn="l" rtl="0">
              <a:lnSpc>
                <a:spcPct val="90000"/>
              </a:lnSpc>
              <a:spcBef>
                <a:spcPts val="0"/>
              </a:spcBef>
              <a:spcAft>
                <a:spcPts val="600"/>
              </a:spcAft>
              <a:buClr>
                <a:schemeClr val="dk1"/>
              </a:buClr>
              <a:buSzPts val="2800"/>
              <a:buNone/>
            </a:pPr>
            <a:endParaRPr dirty="0"/>
          </a:p>
        </p:txBody>
      </p:sp>
      <p:sp>
        <p:nvSpPr>
          <p:cNvPr id="191" name="Google Shape;191;p3">
            <a:extLst>
              <a:ext uri="{FF2B5EF4-FFF2-40B4-BE49-F238E27FC236}">
                <a16:creationId xmlns:a16="http://schemas.microsoft.com/office/drawing/2014/main" id="{E70D895E-D654-A92E-BDB5-803165143362}"/>
              </a:ext>
            </a:extLst>
          </p:cNvPr>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t" anchorCtr="0">
            <a:normAutofit/>
          </a:bodyPr>
          <a:lstStyle/>
          <a:p>
            <a:pPr marL="0" marR="0" lvl="0" indent="0" algn="l" defTabSz="914400" rtl="0" eaLnBrk="1" fontAlgn="auto" latinLnBrk="0" hangingPunct="1">
              <a:lnSpc>
                <a:spcPct val="90000"/>
              </a:lnSpc>
              <a:spcBef>
                <a:spcPts val="0"/>
              </a:spcBef>
              <a:spcAft>
                <a:spcPts val="60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90000"/>
                </a:lnSpc>
                <a:spcBef>
                  <a:spcPts val="0"/>
                </a:spcBef>
                <a:spcAft>
                  <a:spcPts val="600"/>
                </a:spcAft>
                <a:buClr>
                  <a:srgbClr val="000000"/>
                </a:buClr>
                <a:buSzPts val="1400"/>
                <a:buFont typeface="Arial"/>
                <a:buNone/>
                <a:tabLst/>
                <a:defRPr/>
              </a:pPr>
              <a:t>2</a:t>
            </a:fld>
            <a:endParaRPr kumimoji="0" sz="1400" b="0" i="0" u="none" strike="noStrike" kern="0" cap="none" spc="0" normalizeH="0" baseline="0" noProof="0" dirty="0">
              <a:ln>
                <a:noFill/>
              </a:ln>
              <a:solidFill>
                <a:srgbClr val="000000"/>
              </a:solidFill>
              <a:effectLst/>
              <a:uLnTx/>
              <a:uFillTx/>
              <a:latin typeface="Calibri"/>
              <a:cs typeface="Calibri"/>
              <a:sym typeface="Calibri"/>
            </a:endParaRPr>
          </a:p>
        </p:txBody>
      </p:sp>
      <p:pic>
        <p:nvPicPr>
          <p:cNvPr id="192" name="Google Shape;192;p3" descr="A blue letter with a black graduation cap&#10;&#10;Description automatically generated">
            <a:extLst>
              <a:ext uri="{FF2B5EF4-FFF2-40B4-BE49-F238E27FC236}">
                <a16:creationId xmlns:a16="http://schemas.microsoft.com/office/drawing/2014/main" id="{197CF91B-F4E3-0691-55FF-D35A9A797126}"/>
              </a:ext>
            </a:extLst>
          </p:cNvPr>
          <p:cNvPicPr preferRelativeResize="0"/>
          <p:nvPr/>
        </p:nvPicPr>
        <p:blipFill rotWithShape="1">
          <a:blip r:embed="rId3">
            <a:alphaModFix/>
          </a:blip>
          <a:srcRect/>
          <a:stretch/>
        </p:blipFill>
        <p:spPr>
          <a:xfrm>
            <a:off x="6346379" y="3429000"/>
            <a:ext cx="2797621" cy="2797621"/>
          </a:xfrm>
          <a:prstGeom prst="rect">
            <a:avLst/>
          </a:prstGeom>
          <a:noFill/>
          <a:ln>
            <a:noFill/>
          </a:ln>
        </p:spPr>
      </p:pic>
    </p:spTree>
    <p:extLst>
      <p:ext uri="{BB962C8B-B14F-4D97-AF65-F5344CB8AC3E}">
        <p14:creationId xmlns:p14="http://schemas.microsoft.com/office/powerpoint/2010/main" val="10892682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2"/>
            </a:gs>
            <a:gs pos="74000">
              <a:srgbClr val="B3D1EC"/>
            </a:gs>
            <a:gs pos="83000">
              <a:srgbClr val="B3D1EC"/>
            </a:gs>
            <a:gs pos="100000">
              <a:srgbClr val="CCE0F2"/>
            </a:gs>
          </a:gsLst>
          <a:lin ang="5400000" scaled="0"/>
        </a:gradFill>
        <a:effectLst/>
      </p:bgPr>
    </p:bg>
    <p:spTree>
      <p:nvGrpSpPr>
        <p:cNvPr id="1" name="Shape 188"/>
        <p:cNvGrpSpPr/>
        <p:nvPr/>
      </p:nvGrpSpPr>
      <p:grpSpPr>
        <a:xfrm>
          <a:off x="0" y="0"/>
          <a:ext cx="0" cy="0"/>
          <a:chOff x="0" y="0"/>
          <a:chExt cx="0" cy="0"/>
        </a:xfrm>
      </p:grpSpPr>
      <p:sp>
        <p:nvSpPr>
          <p:cNvPr id="189" name="Google Shape;189;p3"/>
          <p:cNvSpPr txBox="1">
            <a:spLocks noGrp="1"/>
          </p:cNvSpPr>
          <p:nvPr>
            <p:ph type="title"/>
          </p:nvPr>
        </p:nvSpPr>
        <p:spPr>
          <a:xfrm>
            <a:off x="628650" y="375400"/>
            <a:ext cx="7886700" cy="132556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latin typeface="Arial"/>
                <a:ea typeface="Arial"/>
                <a:cs typeface="Arial"/>
                <a:sym typeface="Arial"/>
              </a:rPr>
              <a:t>What is ACCA?</a:t>
            </a:r>
            <a:endParaRPr dirty="0"/>
          </a:p>
        </p:txBody>
      </p:sp>
      <p:sp>
        <p:nvSpPr>
          <p:cNvPr id="190" name="Google Shape;190;p3"/>
          <p:cNvSpPr txBox="1">
            <a:spLocks noGrp="1"/>
          </p:cNvSpPr>
          <p:nvPr>
            <p:ph type="body" idx="1"/>
          </p:nvPr>
        </p:nvSpPr>
        <p:spPr>
          <a:xfrm>
            <a:off x="505360" y="1414658"/>
            <a:ext cx="78867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600"/>
              </a:spcAft>
              <a:buClr>
                <a:schemeClr val="dk1"/>
              </a:buClr>
              <a:buSzPts val="2800"/>
              <a:buNone/>
            </a:pPr>
            <a:r>
              <a:rPr lang="en-US" dirty="0"/>
              <a:t>The Atlanta College and Career Academy (ACCA) is a program provided by Atlanta Public Schools to help students graduate with credentials aligned to high demand technical careers in Atlanta. </a:t>
            </a:r>
          </a:p>
          <a:p>
            <a:pPr marL="0" lvl="0" indent="0" algn="l" rtl="0">
              <a:lnSpc>
                <a:spcPct val="90000"/>
              </a:lnSpc>
              <a:spcBef>
                <a:spcPts val="0"/>
              </a:spcBef>
              <a:spcAft>
                <a:spcPts val="600"/>
              </a:spcAft>
              <a:buClr>
                <a:schemeClr val="dk1"/>
              </a:buClr>
              <a:buSzPts val="2800"/>
              <a:buNone/>
            </a:pPr>
            <a:endParaRPr lang="en-US" dirty="0"/>
          </a:p>
          <a:p>
            <a:pPr marL="0" lvl="0" indent="0" algn="l" rtl="0">
              <a:lnSpc>
                <a:spcPct val="90000"/>
              </a:lnSpc>
              <a:spcBef>
                <a:spcPts val="0"/>
              </a:spcBef>
              <a:spcAft>
                <a:spcPts val="600"/>
              </a:spcAft>
              <a:buClr>
                <a:schemeClr val="dk1"/>
              </a:buClr>
              <a:buSzPts val="2800"/>
              <a:buNone/>
            </a:pPr>
            <a:r>
              <a:rPr lang="en-US" dirty="0"/>
              <a:t>Students are eligible to enroll in our pathways during their 10</a:t>
            </a:r>
            <a:r>
              <a:rPr lang="en-US" baseline="30000" dirty="0"/>
              <a:t>th</a:t>
            </a:r>
            <a:r>
              <a:rPr lang="en-US" dirty="0"/>
              <a:t> – 12</a:t>
            </a:r>
            <a:r>
              <a:rPr lang="en-US" baseline="30000" dirty="0"/>
              <a:t>th</a:t>
            </a:r>
            <a:r>
              <a:rPr lang="en-US" dirty="0"/>
              <a:t> years.</a:t>
            </a:r>
            <a:endParaRPr dirty="0"/>
          </a:p>
        </p:txBody>
      </p:sp>
      <p:sp>
        <p:nvSpPr>
          <p:cNvPr id="191" name="Google Shape;191;p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600"/>
              </a:spcAft>
              <a:buSzPts val="1400"/>
              <a:buNone/>
            </a:pPr>
            <a:fld id="{00000000-1234-1234-1234-123412341234}" type="slidenum">
              <a:rPr lang="en-US" sz="1400"/>
              <a:t>3</a:t>
            </a:fld>
            <a:endParaRPr sz="1400"/>
          </a:p>
        </p:txBody>
      </p:sp>
      <p:pic>
        <p:nvPicPr>
          <p:cNvPr id="192" name="Google Shape;192;p3" descr="A blue letter with a black graduation cap&#10;&#10;Description automatically generated"/>
          <p:cNvPicPr preferRelativeResize="0"/>
          <p:nvPr/>
        </p:nvPicPr>
        <p:blipFill rotWithShape="1">
          <a:blip r:embed="rId3">
            <a:alphaModFix/>
          </a:blip>
          <a:srcRect/>
          <a:stretch/>
        </p:blipFill>
        <p:spPr>
          <a:xfrm>
            <a:off x="6760155" y="4680272"/>
            <a:ext cx="2433289" cy="217772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2"/>
            </a:gs>
            <a:gs pos="74000">
              <a:srgbClr val="B3D1EC"/>
            </a:gs>
            <a:gs pos="83000">
              <a:srgbClr val="B3D1EC"/>
            </a:gs>
            <a:gs pos="100000">
              <a:srgbClr val="CCE0F2"/>
            </a:gs>
          </a:gsLst>
          <a:lin ang="5400000" scaled="0"/>
        </a:gradFill>
        <a:effectLst/>
      </p:bgPr>
    </p:bg>
    <p:spTree>
      <p:nvGrpSpPr>
        <p:cNvPr id="1" name="Shape 188">
          <a:extLst>
            <a:ext uri="{FF2B5EF4-FFF2-40B4-BE49-F238E27FC236}">
              <a16:creationId xmlns:a16="http://schemas.microsoft.com/office/drawing/2014/main" id="{C214D414-F462-61EE-071F-2D4429C0C5FB}"/>
            </a:ext>
          </a:extLst>
        </p:cNvPr>
        <p:cNvGrpSpPr/>
        <p:nvPr/>
      </p:nvGrpSpPr>
      <p:grpSpPr>
        <a:xfrm>
          <a:off x="0" y="0"/>
          <a:ext cx="0" cy="0"/>
          <a:chOff x="0" y="0"/>
          <a:chExt cx="0" cy="0"/>
        </a:xfrm>
      </p:grpSpPr>
      <p:sp>
        <p:nvSpPr>
          <p:cNvPr id="189" name="Google Shape;189;p3">
            <a:extLst>
              <a:ext uri="{FF2B5EF4-FFF2-40B4-BE49-F238E27FC236}">
                <a16:creationId xmlns:a16="http://schemas.microsoft.com/office/drawing/2014/main" id="{F0D9C439-E359-E018-492A-0CB8BFDC0E7B}"/>
              </a:ext>
            </a:extLst>
          </p:cNvPr>
          <p:cNvSpPr txBox="1">
            <a:spLocks noGrp="1"/>
          </p:cNvSpPr>
          <p:nvPr>
            <p:ph type="title"/>
          </p:nvPr>
        </p:nvSpPr>
        <p:spPr>
          <a:xfrm>
            <a:off x="731392" y="203157"/>
            <a:ext cx="7886700" cy="470737"/>
          </a:xfrm>
          <a:prstGeom prst="rect">
            <a:avLst/>
          </a:prstGeom>
          <a:noFill/>
          <a:ln>
            <a:noFill/>
          </a:ln>
        </p:spPr>
        <p:txBody>
          <a:bodyPr spcFirstLastPara="1" wrap="square" lIns="91425" tIns="45700" rIns="91425" bIns="45700" anchor="t" anchorCtr="0">
            <a:normAutofit fontScale="90000"/>
          </a:bodyPr>
          <a:lstStyle/>
          <a:p>
            <a:pPr marL="0" lvl="0" indent="0" algn="ctr" rtl="0">
              <a:lnSpc>
                <a:spcPct val="90000"/>
              </a:lnSpc>
              <a:spcBef>
                <a:spcPts val="0"/>
              </a:spcBef>
              <a:spcAft>
                <a:spcPts val="0"/>
              </a:spcAft>
              <a:buClr>
                <a:schemeClr val="dk1"/>
              </a:buClr>
              <a:buSzPts val="4400"/>
              <a:buFont typeface="Calibri"/>
              <a:buNone/>
            </a:pPr>
            <a:r>
              <a:rPr lang="en-US" dirty="0">
                <a:latin typeface="Arial"/>
                <a:ea typeface="Arial"/>
                <a:cs typeface="Arial"/>
                <a:sym typeface="Arial"/>
              </a:rPr>
              <a:t>Why Scholars Attend ACCA?</a:t>
            </a:r>
            <a:endParaRPr dirty="0"/>
          </a:p>
        </p:txBody>
      </p:sp>
      <p:sp>
        <p:nvSpPr>
          <p:cNvPr id="191" name="Google Shape;191;p3">
            <a:extLst>
              <a:ext uri="{FF2B5EF4-FFF2-40B4-BE49-F238E27FC236}">
                <a16:creationId xmlns:a16="http://schemas.microsoft.com/office/drawing/2014/main" id="{17B49B8C-1CE0-9F6E-FEC6-A9D2717CFF50}"/>
              </a:ext>
            </a:extLst>
          </p:cNvPr>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600"/>
              </a:spcAft>
              <a:buSzPts val="1400"/>
              <a:buNone/>
            </a:pPr>
            <a:fld id="{00000000-1234-1234-1234-123412341234}" type="slidenum">
              <a:rPr lang="en-US" sz="1400"/>
              <a:t>4</a:t>
            </a:fld>
            <a:endParaRPr sz="1400"/>
          </a:p>
        </p:txBody>
      </p:sp>
      <p:pic>
        <p:nvPicPr>
          <p:cNvPr id="3" name="Online Media 2" title="ACCA Commercial">
            <a:hlinkClick r:id="" action="ppaction://media"/>
            <a:extLst>
              <a:ext uri="{FF2B5EF4-FFF2-40B4-BE49-F238E27FC236}">
                <a16:creationId xmlns:a16="http://schemas.microsoft.com/office/drawing/2014/main" id="{CE0991B9-58B6-BC14-32D0-A3F942BBDFE2}"/>
              </a:ext>
            </a:extLst>
          </p:cNvPr>
          <p:cNvPicPr>
            <a:picLocks noRot="1" noChangeAspect="1"/>
          </p:cNvPicPr>
          <p:nvPr>
            <a:videoFile r:link="rId1"/>
          </p:nvPr>
        </p:nvPicPr>
        <p:blipFill>
          <a:blip r:embed="rId4"/>
          <a:stretch>
            <a:fillRect/>
          </a:stretch>
        </p:blipFill>
        <p:spPr>
          <a:xfrm>
            <a:off x="0" y="846138"/>
            <a:ext cx="9144000" cy="5165725"/>
          </a:xfrm>
          <a:prstGeom prst="rect">
            <a:avLst/>
          </a:prstGeom>
        </p:spPr>
      </p:pic>
    </p:spTree>
    <p:extLst>
      <p:ext uri="{BB962C8B-B14F-4D97-AF65-F5344CB8AC3E}">
        <p14:creationId xmlns:p14="http://schemas.microsoft.com/office/powerpoint/2010/main" val="2082071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273">
          <a:extLst>
            <a:ext uri="{FF2B5EF4-FFF2-40B4-BE49-F238E27FC236}">
              <a16:creationId xmlns:a16="http://schemas.microsoft.com/office/drawing/2014/main" id="{39664816-FAF2-7C2F-A0E3-F490D51F2808}"/>
            </a:ext>
          </a:extLst>
        </p:cNvPr>
        <p:cNvGrpSpPr/>
        <p:nvPr/>
      </p:nvGrpSpPr>
      <p:grpSpPr>
        <a:xfrm>
          <a:off x="0" y="0"/>
          <a:ext cx="0" cy="0"/>
          <a:chOff x="0" y="0"/>
          <a:chExt cx="0" cy="0"/>
        </a:xfrm>
      </p:grpSpPr>
      <p:pic>
        <p:nvPicPr>
          <p:cNvPr id="2" name="Google Shape;192;p3" descr="A blue letter with a black graduation cap&#10;&#10;Description automatically generated">
            <a:extLst>
              <a:ext uri="{FF2B5EF4-FFF2-40B4-BE49-F238E27FC236}">
                <a16:creationId xmlns:a16="http://schemas.microsoft.com/office/drawing/2014/main" id="{BCA5B252-5FA3-3DEC-FD8D-9731B18E5C3E}"/>
              </a:ext>
            </a:extLst>
          </p:cNvPr>
          <p:cNvPicPr preferRelativeResize="0"/>
          <p:nvPr/>
        </p:nvPicPr>
        <p:blipFill rotWithShape="1">
          <a:blip r:embed="rId3">
            <a:alphaModFix/>
          </a:blip>
          <a:srcRect/>
          <a:stretch/>
        </p:blipFill>
        <p:spPr>
          <a:xfrm>
            <a:off x="2342508" y="2280865"/>
            <a:ext cx="3965825" cy="3811712"/>
          </a:xfrm>
          <a:prstGeom prst="rect">
            <a:avLst/>
          </a:prstGeom>
          <a:noFill/>
          <a:ln>
            <a:noFill/>
          </a:ln>
        </p:spPr>
      </p:pic>
      <p:sp>
        <p:nvSpPr>
          <p:cNvPr id="4" name="TextBox 3">
            <a:extLst>
              <a:ext uri="{FF2B5EF4-FFF2-40B4-BE49-F238E27FC236}">
                <a16:creationId xmlns:a16="http://schemas.microsoft.com/office/drawing/2014/main" id="{362CE56A-FE75-EB15-FD74-6C3771DD1032}"/>
              </a:ext>
            </a:extLst>
          </p:cNvPr>
          <p:cNvSpPr txBox="1"/>
          <p:nvPr/>
        </p:nvSpPr>
        <p:spPr>
          <a:xfrm>
            <a:off x="1792840" y="410967"/>
            <a:ext cx="5558319" cy="1631216"/>
          </a:xfrm>
          <a:prstGeom prst="rect">
            <a:avLst/>
          </a:prstGeom>
          <a:noFill/>
        </p:spPr>
        <p:txBody>
          <a:bodyPr wrap="square" rtlCol="0">
            <a:spAutoFit/>
          </a:bodyPr>
          <a:lstStyle/>
          <a:p>
            <a:pPr algn="ctr"/>
            <a:r>
              <a:rPr lang="en-US" sz="5000" dirty="0"/>
              <a:t>New Opportunities For Middle School </a:t>
            </a:r>
          </a:p>
        </p:txBody>
      </p:sp>
    </p:spTree>
    <p:extLst>
      <p:ext uri="{BB962C8B-B14F-4D97-AF65-F5344CB8AC3E}">
        <p14:creationId xmlns:p14="http://schemas.microsoft.com/office/powerpoint/2010/main" val="4663618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2"/>
            </a:gs>
            <a:gs pos="74000">
              <a:srgbClr val="B3D1EC"/>
            </a:gs>
            <a:gs pos="83000">
              <a:srgbClr val="B3D1EC"/>
            </a:gs>
            <a:gs pos="100000">
              <a:srgbClr val="CCE0F2"/>
            </a:gs>
          </a:gsLst>
          <a:lin ang="5400000" scaled="0"/>
        </a:gradFill>
        <a:effectLst/>
      </p:bgPr>
    </p:bg>
    <p:spTree>
      <p:nvGrpSpPr>
        <p:cNvPr id="1" name="Shape 233">
          <a:extLst>
            <a:ext uri="{FF2B5EF4-FFF2-40B4-BE49-F238E27FC236}">
              <a16:creationId xmlns:a16="http://schemas.microsoft.com/office/drawing/2014/main" id="{BD377B1E-4A46-FB86-DF97-10B8EF7D674B}"/>
            </a:ext>
          </a:extLst>
        </p:cNvPr>
        <p:cNvGrpSpPr/>
        <p:nvPr/>
      </p:nvGrpSpPr>
      <p:grpSpPr>
        <a:xfrm>
          <a:off x="0" y="0"/>
          <a:ext cx="0" cy="0"/>
          <a:chOff x="0" y="0"/>
          <a:chExt cx="0" cy="0"/>
        </a:xfrm>
      </p:grpSpPr>
      <p:sp>
        <p:nvSpPr>
          <p:cNvPr id="234" name="Google Shape;234;p6">
            <a:extLst>
              <a:ext uri="{FF2B5EF4-FFF2-40B4-BE49-F238E27FC236}">
                <a16:creationId xmlns:a16="http://schemas.microsoft.com/office/drawing/2014/main" id="{803A6643-09BB-75C1-A5DE-76CC8E7EE88A}"/>
              </a:ext>
            </a:extLst>
          </p:cNvPr>
          <p:cNvSpPr txBox="1">
            <a:spLocks noGrp="1"/>
          </p:cNvSpPr>
          <p:nvPr>
            <p:ph type="title"/>
          </p:nvPr>
        </p:nvSpPr>
        <p:spPr>
          <a:xfrm>
            <a:off x="158286" y="160032"/>
            <a:ext cx="8753582" cy="102445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400"/>
              <a:buFont typeface="Calibri"/>
              <a:buNone/>
            </a:pPr>
            <a:r>
              <a:rPr lang="en-US" sz="4000" b="1" dirty="0">
                <a:latin typeface="Arial"/>
                <a:ea typeface="Arial"/>
                <a:cs typeface="Arial"/>
                <a:sym typeface="Arial"/>
              </a:rPr>
              <a:t>ACCA Career Exposure Camp 2024</a:t>
            </a:r>
            <a:endParaRPr sz="4000" b="1" dirty="0">
              <a:latin typeface="Arial"/>
              <a:ea typeface="Arial"/>
              <a:cs typeface="Arial"/>
              <a:sym typeface="Arial"/>
            </a:endParaRPr>
          </a:p>
        </p:txBody>
      </p:sp>
      <p:sp>
        <p:nvSpPr>
          <p:cNvPr id="235" name="Google Shape;235;p6">
            <a:extLst>
              <a:ext uri="{FF2B5EF4-FFF2-40B4-BE49-F238E27FC236}">
                <a16:creationId xmlns:a16="http://schemas.microsoft.com/office/drawing/2014/main" id="{49CCEF37-F9E6-566C-ABBF-5837938EC415}"/>
              </a:ext>
            </a:extLst>
          </p:cNvPr>
          <p:cNvSpPr txBox="1">
            <a:spLocks noGrp="1"/>
          </p:cNvSpPr>
          <p:nvPr>
            <p:ph type="body" idx="1"/>
          </p:nvPr>
        </p:nvSpPr>
        <p:spPr>
          <a:xfrm>
            <a:off x="554804" y="996593"/>
            <a:ext cx="7960546" cy="5075434"/>
          </a:xfrm>
          <a:prstGeom prst="rect">
            <a:avLst/>
          </a:prstGeom>
          <a:gradFill>
            <a:gsLst>
              <a:gs pos="0">
                <a:schemeClr val="accent2"/>
              </a:gs>
              <a:gs pos="74000">
                <a:srgbClr val="B3D1EC"/>
              </a:gs>
              <a:gs pos="83000">
                <a:srgbClr val="B3D1EC"/>
              </a:gs>
              <a:gs pos="100000">
                <a:srgbClr val="CCE0F2"/>
              </a:gs>
            </a:gsLst>
            <a:lin ang="5400000" scaled="0"/>
          </a:gradFill>
          <a:ln>
            <a:noFill/>
          </a:ln>
        </p:spPr>
        <p:txBody>
          <a:bodyPr spcFirstLastPara="1" wrap="square" lIns="91425" tIns="45700" rIns="91425" bIns="45700" anchor="t" anchorCtr="0">
            <a:noAutofit/>
          </a:bodyPr>
          <a:lstStyle/>
          <a:p>
            <a:pPr marL="0" marR="0" indent="0">
              <a:lnSpc>
                <a:spcPct val="107000"/>
              </a:lnSpc>
              <a:spcBef>
                <a:spcPts val="0"/>
              </a:spcBef>
              <a:spcAft>
                <a:spcPts val="800"/>
              </a:spcAft>
              <a:buNone/>
            </a:pP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June 3</a:t>
            </a:r>
            <a:r>
              <a:rPr lang="en-US" sz="2000" kern="100" baseline="30000" dirty="0">
                <a:effectLst/>
                <a:latin typeface="Times New Roman" panose="02020603050405020304" pitchFamily="18" charset="0"/>
                <a:ea typeface="Calibri" panose="020F0502020204030204" pitchFamily="34" charset="0"/>
                <a:cs typeface="Times New Roman" panose="02020603050405020304" pitchFamily="18" charset="0"/>
              </a:rPr>
              <a:t>rd</a:t>
            </a: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 – 14</a:t>
            </a:r>
            <a:r>
              <a:rPr lang="en-US" sz="2000" kern="100" baseline="30000" dirty="0">
                <a:effectLst/>
                <a:latin typeface="Times New Roman" panose="02020603050405020304" pitchFamily="18" charset="0"/>
                <a:ea typeface="Calibri" panose="020F0502020204030204" pitchFamily="34" charset="0"/>
                <a:cs typeface="Times New Roman" panose="02020603050405020304" pitchFamily="18" charset="0"/>
              </a:rPr>
              <a:t>th</a:t>
            </a: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 - Monday – Friday from </a:t>
            </a:r>
            <a:r>
              <a:rPr lang="en-US" sz="2000" b="1" kern="100" dirty="0">
                <a:effectLst/>
                <a:latin typeface="Times New Roman" panose="02020603050405020304" pitchFamily="18" charset="0"/>
                <a:ea typeface="Calibri" panose="020F0502020204030204" pitchFamily="34" charset="0"/>
                <a:cs typeface="Times New Roman" panose="02020603050405020304" pitchFamily="18" charset="0"/>
              </a:rPr>
              <a:t>9:30am – 3:30pm</a:t>
            </a:r>
          </a:p>
          <a:p>
            <a:pPr marL="0" marR="0" indent="0">
              <a:lnSpc>
                <a:spcPct val="107000"/>
              </a:lnSpc>
              <a:spcBef>
                <a:spcPts val="0"/>
              </a:spcBef>
              <a:spcAft>
                <a:spcPts val="800"/>
              </a:spcAft>
              <a:buNone/>
            </a:pPr>
            <a:endParaRPr lang="en-US" sz="2000" kern="100" dirty="0">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2000" b="1" u="sng" kern="100" dirty="0">
                <a:latin typeface="Times New Roman" panose="02020603050405020304" pitchFamily="18" charset="0"/>
                <a:ea typeface="Calibri" panose="020F0502020204030204" pitchFamily="34" charset="0"/>
                <a:cs typeface="Times New Roman" panose="02020603050405020304" pitchFamily="18" charset="0"/>
              </a:rPr>
              <a:t>Career Pathways</a:t>
            </a:r>
          </a:p>
          <a:p>
            <a:pPr marL="285750" indent="-285750">
              <a:lnSpc>
                <a:spcPct val="107000"/>
              </a:lnSpc>
              <a:spcBef>
                <a:spcPts val="0"/>
              </a:spcBef>
            </a:pP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Criminal Investigation</a:t>
            </a:r>
          </a:p>
          <a:p>
            <a:pPr marL="285750" indent="-285750">
              <a:lnSpc>
                <a:spcPct val="107000"/>
              </a:lnSpc>
              <a:spcBef>
                <a:spcPts val="0"/>
              </a:spcBef>
            </a:pP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Culinary Arts</a:t>
            </a:r>
          </a:p>
          <a:p>
            <a:pPr marL="285750" indent="-285750">
              <a:lnSpc>
                <a:spcPct val="107000"/>
              </a:lnSpc>
              <a:spcBef>
                <a:spcPts val="0"/>
              </a:spcBef>
            </a:pP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Dental Science</a:t>
            </a:r>
          </a:p>
          <a:p>
            <a:pPr marL="285750" indent="-285750">
              <a:lnSpc>
                <a:spcPct val="107000"/>
              </a:lnSpc>
              <a:spcBef>
                <a:spcPts val="0"/>
              </a:spcBef>
            </a:pP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Graphic Design </a:t>
            </a:r>
          </a:p>
          <a:p>
            <a:pPr marL="285750" indent="-285750">
              <a:lnSpc>
                <a:spcPct val="107000"/>
              </a:lnSpc>
              <a:spcBef>
                <a:spcPts val="0"/>
              </a:spcBef>
              <a:spcAft>
                <a:spcPts val="800"/>
              </a:spcAft>
            </a:pP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Patient Care</a:t>
            </a:r>
          </a:p>
          <a:p>
            <a:pPr marL="285750" indent="-285750">
              <a:lnSpc>
                <a:spcPct val="107000"/>
              </a:lnSpc>
              <a:spcBef>
                <a:spcPts val="0"/>
              </a:spcBef>
              <a:spcAft>
                <a:spcPts val="800"/>
              </a:spcAft>
            </a:pPr>
            <a:endParaRPr lang="en-US" sz="2000" kern="1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nSpc>
                <a:spcPct val="107000"/>
              </a:lnSpc>
              <a:spcBef>
                <a:spcPts val="0"/>
              </a:spcBef>
              <a:spcAft>
                <a:spcPts val="800"/>
              </a:spcAft>
            </a:pPr>
            <a:r>
              <a:rPr lang="en-US" sz="2000" i="1" kern="100" dirty="0">
                <a:effectLst/>
                <a:latin typeface="Times New Roman" panose="02020603050405020304" pitchFamily="18" charset="0"/>
                <a:ea typeface="Calibri" panose="020F0502020204030204" pitchFamily="34" charset="0"/>
                <a:cs typeface="Times New Roman" panose="02020603050405020304" pitchFamily="18" charset="0"/>
              </a:rPr>
              <a:t>Students will select two pathways per week and will be assigned to one pathway in the morning and a second pathway in the afternoon. </a:t>
            </a:r>
          </a:p>
          <a:p>
            <a:pPr marL="0" marR="0">
              <a:lnSpc>
                <a:spcPct val="107000"/>
              </a:lnSpc>
              <a:spcBef>
                <a:spcPts val="0"/>
              </a:spcBef>
              <a:spcAft>
                <a:spcPts val="800"/>
              </a:spcAft>
            </a:pPr>
            <a:endParaRPr lang="en-US" sz="2000" kern="100" dirty="0">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2000" i="1"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lvl="1" indent="0" algn="ctr" rtl="0">
              <a:lnSpc>
                <a:spcPct val="90000"/>
              </a:lnSpc>
              <a:spcBef>
                <a:spcPts val="500"/>
              </a:spcBef>
              <a:spcAft>
                <a:spcPts val="0"/>
              </a:spcAft>
              <a:buClr>
                <a:schemeClr val="dk1"/>
              </a:buClr>
              <a:buSzPts val="2400"/>
              <a:buNone/>
            </a:pPr>
            <a:endParaRPr i="1" dirty="0"/>
          </a:p>
        </p:txBody>
      </p:sp>
      <p:sp>
        <p:nvSpPr>
          <p:cNvPr id="236" name="Google Shape;236;p6">
            <a:extLst>
              <a:ext uri="{FF2B5EF4-FFF2-40B4-BE49-F238E27FC236}">
                <a16:creationId xmlns:a16="http://schemas.microsoft.com/office/drawing/2014/main" id="{667A0137-9803-94B4-EC62-43166F68CB7A}"/>
              </a:ext>
            </a:extLst>
          </p:cNvPr>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fld id="{00000000-1234-1234-1234-123412341234}" type="slidenum">
              <a:rPr kumimoji="0" lang="en-US"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t>6</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Tree>
    <p:extLst>
      <p:ext uri="{BB962C8B-B14F-4D97-AF65-F5344CB8AC3E}">
        <p14:creationId xmlns:p14="http://schemas.microsoft.com/office/powerpoint/2010/main" val="25756709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2"/>
            </a:gs>
            <a:gs pos="74000">
              <a:srgbClr val="B3D1EC"/>
            </a:gs>
            <a:gs pos="83000">
              <a:srgbClr val="B3D1EC"/>
            </a:gs>
            <a:gs pos="100000">
              <a:srgbClr val="CCE0F2"/>
            </a:gs>
          </a:gsLst>
          <a:lin ang="5400000" scaled="0"/>
        </a:gradFill>
        <a:effectLst/>
      </p:bgPr>
    </p:bg>
    <p:spTree>
      <p:nvGrpSpPr>
        <p:cNvPr id="1" name="Shape 233">
          <a:extLst>
            <a:ext uri="{FF2B5EF4-FFF2-40B4-BE49-F238E27FC236}">
              <a16:creationId xmlns:a16="http://schemas.microsoft.com/office/drawing/2014/main" id="{D8B848C9-C59F-4AFE-DA74-27B4E2B40908}"/>
            </a:ext>
          </a:extLst>
        </p:cNvPr>
        <p:cNvGrpSpPr/>
        <p:nvPr/>
      </p:nvGrpSpPr>
      <p:grpSpPr>
        <a:xfrm>
          <a:off x="0" y="0"/>
          <a:ext cx="0" cy="0"/>
          <a:chOff x="0" y="0"/>
          <a:chExt cx="0" cy="0"/>
        </a:xfrm>
      </p:grpSpPr>
      <p:sp>
        <p:nvSpPr>
          <p:cNvPr id="234" name="Google Shape;234;p6">
            <a:extLst>
              <a:ext uri="{FF2B5EF4-FFF2-40B4-BE49-F238E27FC236}">
                <a16:creationId xmlns:a16="http://schemas.microsoft.com/office/drawing/2014/main" id="{39694945-8CBF-B9CC-79B1-769EE4885610}"/>
              </a:ext>
            </a:extLst>
          </p:cNvPr>
          <p:cNvSpPr txBox="1">
            <a:spLocks noGrp="1"/>
          </p:cNvSpPr>
          <p:nvPr>
            <p:ph type="title"/>
          </p:nvPr>
        </p:nvSpPr>
        <p:spPr>
          <a:xfrm>
            <a:off x="158286" y="160032"/>
            <a:ext cx="8753582" cy="102445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4400"/>
              <a:buFont typeface="Calibri"/>
              <a:buNone/>
            </a:pPr>
            <a:r>
              <a:rPr lang="en-US" sz="4000" b="1" dirty="0">
                <a:latin typeface="Arial"/>
                <a:ea typeface="Arial"/>
                <a:cs typeface="Arial"/>
                <a:sym typeface="Arial"/>
              </a:rPr>
              <a:t>ACCA Career Exposure Camp </a:t>
            </a:r>
            <a:br>
              <a:rPr lang="en-US" sz="4000" b="1" dirty="0">
                <a:latin typeface="Arial"/>
                <a:ea typeface="Arial"/>
                <a:cs typeface="Arial"/>
                <a:sym typeface="Arial"/>
              </a:rPr>
            </a:br>
            <a:r>
              <a:rPr lang="en-US" sz="4000" b="1" dirty="0">
                <a:latin typeface="Arial"/>
                <a:ea typeface="Arial"/>
                <a:cs typeface="Arial"/>
                <a:sym typeface="Arial"/>
              </a:rPr>
              <a:t>Sample Schedule</a:t>
            </a:r>
            <a:endParaRPr sz="4000" b="1" dirty="0">
              <a:latin typeface="Arial"/>
              <a:ea typeface="Arial"/>
              <a:cs typeface="Arial"/>
              <a:sym typeface="Arial"/>
            </a:endParaRPr>
          </a:p>
        </p:txBody>
      </p:sp>
      <p:sp>
        <p:nvSpPr>
          <p:cNvPr id="235" name="Google Shape;235;p6">
            <a:extLst>
              <a:ext uri="{FF2B5EF4-FFF2-40B4-BE49-F238E27FC236}">
                <a16:creationId xmlns:a16="http://schemas.microsoft.com/office/drawing/2014/main" id="{33B9B45D-4469-0B3C-482A-C4767E3BDB08}"/>
              </a:ext>
            </a:extLst>
          </p:cNvPr>
          <p:cNvSpPr txBox="1">
            <a:spLocks noGrp="1"/>
          </p:cNvSpPr>
          <p:nvPr>
            <p:ph type="body" idx="1"/>
          </p:nvPr>
        </p:nvSpPr>
        <p:spPr>
          <a:xfrm>
            <a:off x="554804" y="1369228"/>
            <a:ext cx="8357064" cy="4456219"/>
          </a:xfrm>
          <a:prstGeom prst="rect">
            <a:avLst/>
          </a:prstGeom>
          <a:gradFill>
            <a:gsLst>
              <a:gs pos="0">
                <a:schemeClr val="accent2"/>
              </a:gs>
              <a:gs pos="74000">
                <a:srgbClr val="B3D1EC"/>
              </a:gs>
              <a:gs pos="83000">
                <a:srgbClr val="B3D1EC"/>
              </a:gs>
              <a:gs pos="100000">
                <a:srgbClr val="CCE0F2"/>
              </a:gs>
            </a:gsLst>
            <a:lin ang="5400000" scaled="0"/>
          </a:gradFill>
          <a:ln>
            <a:noFill/>
          </a:ln>
        </p:spPr>
        <p:txBody>
          <a:bodyPr spcFirstLastPara="1" wrap="square" lIns="91425" tIns="45700" rIns="91425" bIns="45700" anchor="t" anchorCtr="0">
            <a:noAutofit/>
          </a:bodyPr>
          <a:lstStyle/>
          <a:p>
            <a:pPr marL="0" marR="0" indent="0">
              <a:lnSpc>
                <a:spcPct val="107000"/>
              </a:lnSpc>
              <a:spcBef>
                <a:spcPts val="0"/>
              </a:spcBef>
              <a:spcAft>
                <a:spcPts val="800"/>
              </a:spcAft>
              <a:buNone/>
            </a:pPr>
            <a:r>
              <a:rPr lang="en-US" sz="2500" b="1" kern="100" dirty="0">
                <a:effectLst/>
                <a:latin typeface="Calibri" panose="020F0502020204030204" pitchFamily="34" charset="0"/>
                <a:ea typeface="Calibri" panose="020F0502020204030204" pitchFamily="34" charset="0"/>
                <a:cs typeface="Times New Roman" panose="02020603050405020304" pitchFamily="18" charset="0"/>
              </a:rPr>
              <a:t>Tentative Bell Schedule  </a:t>
            </a:r>
          </a:p>
          <a:p>
            <a:pPr marL="0" marR="0" indent="0">
              <a:lnSpc>
                <a:spcPct val="107000"/>
              </a:lnSpc>
              <a:spcBef>
                <a:spcPts val="0"/>
              </a:spcBef>
              <a:spcAft>
                <a:spcPts val="800"/>
              </a:spcAft>
              <a:buNone/>
            </a:pPr>
            <a:r>
              <a:rPr lang="en-US" sz="2500" b="1" kern="100" dirty="0">
                <a:effectLst/>
                <a:latin typeface="Calibri" panose="020F0502020204030204" pitchFamily="34" charset="0"/>
                <a:ea typeface="Calibri" panose="020F0502020204030204" pitchFamily="34" charset="0"/>
                <a:cs typeface="Times New Roman" panose="02020603050405020304" pitchFamily="18" charset="0"/>
              </a:rPr>
              <a:t>2 Class Rotations   9:30 – 12:30 and 12:30 to 3:30  </a:t>
            </a:r>
          </a:p>
          <a:p>
            <a:pPr marL="0" marR="0" indent="0">
              <a:lnSpc>
                <a:spcPct val="107000"/>
              </a:lnSpc>
              <a:spcBef>
                <a:spcPts val="0"/>
              </a:spcBef>
              <a:spcAft>
                <a:spcPts val="800"/>
              </a:spcAft>
              <a:buNone/>
            </a:pPr>
            <a:r>
              <a:rPr lang="en-US" sz="2500" b="1" kern="100" dirty="0">
                <a:effectLst/>
                <a:latin typeface="Calibri" panose="020F0502020204030204" pitchFamily="34" charset="0"/>
                <a:ea typeface="Calibri" panose="020F0502020204030204" pitchFamily="34" charset="0"/>
                <a:cs typeface="Times New Roman" panose="02020603050405020304" pitchFamily="18" charset="0"/>
              </a:rPr>
              <a:t>(30 Minute Lunch Break)</a:t>
            </a:r>
            <a:endParaRPr lang="en-US" sz="25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2500" dirty="0">
                <a:solidFill>
                  <a:srgbClr val="000000"/>
                </a:solidFill>
                <a:effectLst/>
                <a:latin typeface="Times New Roman" panose="02020603050405020304" pitchFamily="18" charset="0"/>
                <a:ea typeface="Aptos" panose="020B0004020202020204" pitchFamily="34" charset="0"/>
                <a:cs typeface="Aptos" panose="020B0004020202020204" pitchFamily="34" charset="0"/>
              </a:rPr>
              <a:t>Staff arrival            	8:45 a.m.  </a:t>
            </a:r>
            <a:endParaRPr lang="en-US" sz="2500" dirty="0">
              <a:effectLst/>
              <a:latin typeface="Aptos" panose="020B0004020202020204" pitchFamily="34" charset="0"/>
              <a:ea typeface="Aptos" panose="020B0004020202020204" pitchFamily="34" charset="0"/>
              <a:cs typeface="Aptos" panose="020B0004020202020204" pitchFamily="34" charset="0"/>
            </a:endParaRPr>
          </a:p>
          <a:p>
            <a:pPr marL="0" marR="0" indent="0">
              <a:spcBef>
                <a:spcPts val="0"/>
              </a:spcBef>
              <a:spcAft>
                <a:spcPts val="0"/>
              </a:spcAft>
              <a:buNone/>
            </a:pPr>
            <a:r>
              <a:rPr lang="en-US" sz="2500" dirty="0">
                <a:solidFill>
                  <a:srgbClr val="000000"/>
                </a:solidFill>
                <a:effectLst/>
                <a:latin typeface="Times New Roman" panose="02020603050405020304" pitchFamily="18" charset="0"/>
                <a:ea typeface="Aptos" panose="020B0004020202020204" pitchFamily="34" charset="0"/>
                <a:cs typeface="Aptos" panose="020B0004020202020204" pitchFamily="34" charset="0"/>
              </a:rPr>
              <a:t>Student Arrival/Breakfast	9 - 9:30 a.m.</a:t>
            </a:r>
            <a:endParaRPr lang="en-US" sz="2500" dirty="0">
              <a:effectLst/>
              <a:latin typeface="Aptos" panose="020B0004020202020204" pitchFamily="34" charset="0"/>
              <a:ea typeface="Aptos" panose="020B0004020202020204" pitchFamily="34" charset="0"/>
              <a:cs typeface="Aptos" panose="020B0004020202020204" pitchFamily="34" charset="0"/>
            </a:endParaRPr>
          </a:p>
          <a:p>
            <a:pPr marL="0" marR="0" indent="0">
              <a:spcBef>
                <a:spcPts val="0"/>
              </a:spcBef>
              <a:spcAft>
                <a:spcPts val="0"/>
              </a:spcAft>
              <a:buNone/>
            </a:pPr>
            <a:r>
              <a:rPr lang="en-US" sz="2500" dirty="0">
                <a:solidFill>
                  <a:srgbClr val="000000"/>
                </a:solidFill>
                <a:effectLst/>
                <a:latin typeface="Times New Roman" panose="02020603050405020304" pitchFamily="18" charset="0"/>
                <a:ea typeface="Aptos" panose="020B0004020202020204" pitchFamily="34" charset="0"/>
                <a:cs typeface="Aptos" panose="020B0004020202020204" pitchFamily="34" charset="0"/>
              </a:rPr>
              <a:t>Career Pathway 1                9:30am – 12:30 p.m.</a:t>
            </a:r>
            <a:endParaRPr lang="en-US" sz="2500" dirty="0">
              <a:effectLst/>
              <a:latin typeface="Aptos" panose="020B0004020202020204" pitchFamily="34" charset="0"/>
              <a:ea typeface="Aptos" panose="020B0004020202020204" pitchFamily="34" charset="0"/>
              <a:cs typeface="Aptos" panose="020B0004020202020204" pitchFamily="34" charset="0"/>
            </a:endParaRPr>
          </a:p>
          <a:p>
            <a:pPr marL="0" marR="0" indent="0">
              <a:spcBef>
                <a:spcPts val="0"/>
              </a:spcBef>
              <a:spcAft>
                <a:spcPts val="0"/>
              </a:spcAft>
              <a:buNone/>
            </a:pPr>
            <a:r>
              <a:rPr lang="en-US" sz="2500" dirty="0">
                <a:solidFill>
                  <a:srgbClr val="000000"/>
                </a:solidFill>
                <a:effectLst/>
                <a:latin typeface="Times New Roman" panose="02020603050405020304" pitchFamily="18" charset="0"/>
                <a:ea typeface="Aptos" panose="020B0004020202020204" pitchFamily="34" charset="0"/>
                <a:cs typeface="Aptos" panose="020B0004020202020204" pitchFamily="34" charset="0"/>
              </a:rPr>
              <a:t>A Lunch                              11:30 pm – 12:00 pm – 1</a:t>
            </a:r>
            <a:r>
              <a:rPr lang="en-US" sz="2500" baseline="30000" dirty="0">
                <a:solidFill>
                  <a:srgbClr val="000000"/>
                </a:solidFill>
                <a:effectLst/>
                <a:latin typeface="Times New Roman" panose="02020603050405020304" pitchFamily="18" charset="0"/>
                <a:ea typeface="Aptos" panose="020B0004020202020204" pitchFamily="34" charset="0"/>
                <a:cs typeface="Aptos" panose="020B0004020202020204" pitchFamily="34" charset="0"/>
              </a:rPr>
              <a:t>st</a:t>
            </a:r>
            <a:r>
              <a:rPr lang="en-US" sz="2500" dirty="0">
                <a:solidFill>
                  <a:srgbClr val="000000"/>
                </a:solidFill>
                <a:effectLst/>
                <a:latin typeface="Times New Roman" panose="02020603050405020304" pitchFamily="18" charset="0"/>
                <a:ea typeface="Aptos" panose="020B0004020202020204" pitchFamily="34" charset="0"/>
                <a:cs typeface="Aptos" panose="020B0004020202020204" pitchFamily="34" charset="0"/>
              </a:rPr>
              <a:t> Floor </a:t>
            </a:r>
            <a:endParaRPr lang="en-US" sz="2500" dirty="0">
              <a:effectLst/>
              <a:latin typeface="Aptos" panose="020B0004020202020204" pitchFamily="34" charset="0"/>
              <a:ea typeface="Aptos" panose="020B0004020202020204" pitchFamily="34" charset="0"/>
              <a:cs typeface="Aptos" panose="020B0004020202020204" pitchFamily="34" charset="0"/>
            </a:endParaRPr>
          </a:p>
          <a:p>
            <a:pPr marL="0" marR="0" indent="0">
              <a:spcBef>
                <a:spcPts val="0"/>
              </a:spcBef>
              <a:spcAft>
                <a:spcPts val="0"/>
              </a:spcAft>
              <a:buNone/>
            </a:pPr>
            <a:r>
              <a:rPr lang="en-US" sz="2500" dirty="0">
                <a:solidFill>
                  <a:srgbClr val="000000"/>
                </a:solidFill>
                <a:effectLst/>
                <a:latin typeface="Times New Roman" panose="02020603050405020304" pitchFamily="18" charset="0"/>
                <a:ea typeface="Aptos" panose="020B0004020202020204" pitchFamily="34" charset="0"/>
                <a:cs typeface="Aptos" panose="020B0004020202020204" pitchFamily="34" charset="0"/>
              </a:rPr>
              <a:t>B Lunch                              12:00 pm – 12:30 pm –2</a:t>
            </a:r>
            <a:r>
              <a:rPr lang="en-US" sz="2500" baseline="30000" dirty="0">
                <a:solidFill>
                  <a:srgbClr val="000000"/>
                </a:solidFill>
                <a:effectLst/>
                <a:latin typeface="Times New Roman" panose="02020603050405020304" pitchFamily="18" charset="0"/>
                <a:ea typeface="Aptos" panose="020B0004020202020204" pitchFamily="34" charset="0"/>
                <a:cs typeface="Aptos" panose="020B0004020202020204" pitchFamily="34" charset="0"/>
              </a:rPr>
              <a:t>nd</a:t>
            </a:r>
            <a:r>
              <a:rPr lang="en-US" sz="2500" dirty="0">
                <a:solidFill>
                  <a:srgbClr val="000000"/>
                </a:solidFill>
                <a:effectLst/>
                <a:latin typeface="Times New Roman" panose="02020603050405020304" pitchFamily="18" charset="0"/>
                <a:ea typeface="Aptos" panose="020B0004020202020204" pitchFamily="34" charset="0"/>
                <a:cs typeface="Aptos" panose="020B0004020202020204" pitchFamily="34" charset="0"/>
              </a:rPr>
              <a:t>  Floor </a:t>
            </a:r>
            <a:endParaRPr lang="en-US" sz="2500" dirty="0">
              <a:effectLst/>
              <a:latin typeface="Aptos" panose="020B0004020202020204" pitchFamily="34" charset="0"/>
              <a:ea typeface="Aptos" panose="020B0004020202020204" pitchFamily="34" charset="0"/>
              <a:cs typeface="Aptos" panose="020B0004020202020204" pitchFamily="34" charset="0"/>
            </a:endParaRPr>
          </a:p>
          <a:p>
            <a:pPr marL="0" marR="0" indent="0">
              <a:spcBef>
                <a:spcPts val="0"/>
              </a:spcBef>
              <a:spcAft>
                <a:spcPts val="0"/>
              </a:spcAft>
              <a:buNone/>
            </a:pPr>
            <a:r>
              <a:rPr lang="en-US" sz="2500" dirty="0">
                <a:solidFill>
                  <a:srgbClr val="000000"/>
                </a:solidFill>
                <a:effectLst/>
                <a:latin typeface="Times New Roman" panose="02020603050405020304" pitchFamily="18" charset="0"/>
                <a:ea typeface="Aptos" panose="020B0004020202020204" pitchFamily="34" charset="0"/>
                <a:cs typeface="Aptos" panose="020B0004020202020204" pitchFamily="34" charset="0"/>
              </a:rPr>
              <a:t>Career Pathway 2                12:30pm – 3:30 p.m.</a:t>
            </a:r>
            <a:endParaRPr lang="en-US" sz="2500" dirty="0">
              <a:effectLst/>
              <a:latin typeface="Aptos" panose="020B0004020202020204" pitchFamily="34" charset="0"/>
              <a:ea typeface="Aptos" panose="020B0004020202020204" pitchFamily="34" charset="0"/>
              <a:cs typeface="Aptos" panose="020B0004020202020204" pitchFamily="34" charset="0"/>
            </a:endParaRPr>
          </a:p>
          <a:p>
            <a:pPr marL="0" marR="0" indent="0">
              <a:spcBef>
                <a:spcPts val="0"/>
              </a:spcBef>
              <a:spcAft>
                <a:spcPts val="0"/>
              </a:spcAft>
              <a:buNone/>
            </a:pPr>
            <a:r>
              <a:rPr lang="en-US" sz="2500" dirty="0">
                <a:solidFill>
                  <a:srgbClr val="000000"/>
                </a:solidFill>
                <a:effectLst/>
                <a:latin typeface="Times New Roman" panose="02020603050405020304" pitchFamily="18" charset="0"/>
                <a:ea typeface="Aptos" panose="020B0004020202020204" pitchFamily="34" charset="0"/>
                <a:cs typeface="Aptos" panose="020B0004020202020204" pitchFamily="34" charset="0"/>
              </a:rPr>
              <a:t>Student Dismissal        3:30 p.m.</a:t>
            </a:r>
            <a:endParaRPr lang="en-US" sz="2500" dirty="0">
              <a:effectLst/>
              <a:latin typeface="Aptos" panose="020B0004020202020204" pitchFamily="34" charset="0"/>
              <a:ea typeface="Aptos" panose="020B0004020202020204" pitchFamily="34" charset="0"/>
              <a:cs typeface="Aptos" panose="020B0004020202020204" pitchFamily="34" charset="0"/>
            </a:endParaRPr>
          </a:p>
          <a:p>
            <a:pPr marL="0" marR="0" indent="0">
              <a:spcBef>
                <a:spcPts val="0"/>
              </a:spcBef>
              <a:spcAft>
                <a:spcPts val="0"/>
              </a:spcAft>
              <a:buNone/>
            </a:pPr>
            <a:r>
              <a:rPr lang="en-US" sz="2500" dirty="0">
                <a:solidFill>
                  <a:srgbClr val="000000"/>
                </a:solidFill>
                <a:effectLst/>
                <a:latin typeface="Times New Roman" panose="02020603050405020304" pitchFamily="18" charset="0"/>
                <a:ea typeface="Aptos" panose="020B0004020202020204" pitchFamily="34" charset="0"/>
                <a:cs typeface="Aptos" panose="020B0004020202020204" pitchFamily="34" charset="0"/>
              </a:rPr>
              <a:t>Staff Departure           3:45 p.m.</a:t>
            </a:r>
            <a:endParaRPr lang="en-US" sz="2500" dirty="0">
              <a:effectLst/>
              <a:latin typeface="Aptos" panose="020B0004020202020204" pitchFamily="34" charset="0"/>
              <a:ea typeface="Aptos" panose="020B0004020202020204" pitchFamily="34" charset="0"/>
              <a:cs typeface="Aptos" panose="020B0004020202020204" pitchFamily="34" charset="0"/>
            </a:endParaRPr>
          </a:p>
          <a:p>
            <a:pPr marL="457200" lvl="1" indent="0" algn="ctr" rtl="0">
              <a:lnSpc>
                <a:spcPct val="90000"/>
              </a:lnSpc>
              <a:spcBef>
                <a:spcPts val="500"/>
              </a:spcBef>
              <a:spcAft>
                <a:spcPts val="0"/>
              </a:spcAft>
              <a:buClr>
                <a:schemeClr val="dk1"/>
              </a:buClr>
              <a:buSzPts val="2400"/>
              <a:buNone/>
            </a:pPr>
            <a:endParaRPr sz="2500" i="1" dirty="0"/>
          </a:p>
        </p:txBody>
      </p:sp>
      <p:sp>
        <p:nvSpPr>
          <p:cNvPr id="236" name="Google Shape;236;p6">
            <a:extLst>
              <a:ext uri="{FF2B5EF4-FFF2-40B4-BE49-F238E27FC236}">
                <a16:creationId xmlns:a16="http://schemas.microsoft.com/office/drawing/2014/main" id="{7C375532-F471-8F33-20B8-B4B27E71AA44}"/>
              </a:ext>
            </a:extLst>
          </p:cNvPr>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fld id="{00000000-1234-1234-1234-123412341234}" type="slidenum">
              <a:rPr kumimoji="0" lang="en-US"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t>7</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Tree>
    <p:extLst>
      <p:ext uri="{BB962C8B-B14F-4D97-AF65-F5344CB8AC3E}">
        <p14:creationId xmlns:p14="http://schemas.microsoft.com/office/powerpoint/2010/main" val="15515692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2"/>
            </a:gs>
            <a:gs pos="74000">
              <a:srgbClr val="B3D1EC"/>
            </a:gs>
            <a:gs pos="83000">
              <a:srgbClr val="B3D1EC"/>
            </a:gs>
            <a:gs pos="100000">
              <a:srgbClr val="CCE0F2"/>
            </a:gs>
          </a:gsLst>
          <a:lin ang="5400000" scaled="0"/>
        </a:gradFill>
        <a:effectLst/>
      </p:bgPr>
    </p:bg>
    <p:spTree>
      <p:nvGrpSpPr>
        <p:cNvPr id="1" name="Shape 233">
          <a:extLst>
            <a:ext uri="{FF2B5EF4-FFF2-40B4-BE49-F238E27FC236}">
              <a16:creationId xmlns:a16="http://schemas.microsoft.com/office/drawing/2014/main" id="{5AA8E6AA-8023-DDFF-54E5-3E2AA3B00610}"/>
            </a:ext>
          </a:extLst>
        </p:cNvPr>
        <p:cNvGrpSpPr/>
        <p:nvPr/>
      </p:nvGrpSpPr>
      <p:grpSpPr>
        <a:xfrm>
          <a:off x="0" y="0"/>
          <a:ext cx="0" cy="0"/>
          <a:chOff x="0" y="0"/>
          <a:chExt cx="0" cy="0"/>
        </a:xfrm>
      </p:grpSpPr>
      <p:sp>
        <p:nvSpPr>
          <p:cNvPr id="234" name="Google Shape;234;p6">
            <a:extLst>
              <a:ext uri="{FF2B5EF4-FFF2-40B4-BE49-F238E27FC236}">
                <a16:creationId xmlns:a16="http://schemas.microsoft.com/office/drawing/2014/main" id="{476301F4-7082-DCA4-2320-322BC315555E}"/>
              </a:ext>
            </a:extLst>
          </p:cNvPr>
          <p:cNvSpPr txBox="1">
            <a:spLocks noGrp="1"/>
          </p:cNvSpPr>
          <p:nvPr>
            <p:ph type="title"/>
          </p:nvPr>
        </p:nvSpPr>
        <p:spPr>
          <a:xfrm>
            <a:off x="158286" y="160032"/>
            <a:ext cx="8753582" cy="102445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4400"/>
              <a:buFont typeface="Calibri"/>
              <a:buNone/>
            </a:pPr>
            <a:r>
              <a:rPr lang="en-US" sz="4000" b="1" dirty="0">
                <a:latin typeface="Arial"/>
                <a:ea typeface="Arial"/>
                <a:cs typeface="Arial"/>
                <a:sym typeface="Arial"/>
              </a:rPr>
              <a:t>ACCA Career Exposure Camp </a:t>
            </a:r>
            <a:br>
              <a:rPr lang="en-US" sz="4000" b="1" dirty="0">
                <a:latin typeface="Arial"/>
                <a:ea typeface="Arial"/>
                <a:cs typeface="Arial"/>
                <a:sym typeface="Arial"/>
              </a:rPr>
            </a:br>
            <a:r>
              <a:rPr lang="en-US" sz="4000" b="1" dirty="0">
                <a:latin typeface="Arial"/>
                <a:ea typeface="Arial"/>
                <a:cs typeface="Arial"/>
                <a:sym typeface="Arial"/>
              </a:rPr>
              <a:t>Sample Weekly Activities</a:t>
            </a:r>
            <a:endParaRPr sz="4000" b="1" dirty="0">
              <a:latin typeface="Arial"/>
              <a:ea typeface="Arial"/>
              <a:cs typeface="Arial"/>
              <a:sym typeface="Arial"/>
            </a:endParaRPr>
          </a:p>
        </p:txBody>
      </p:sp>
      <p:sp>
        <p:nvSpPr>
          <p:cNvPr id="235" name="Google Shape;235;p6">
            <a:extLst>
              <a:ext uri="{FF2B5EF4-FFF2-40B4-BE49-F238E27FC236}">
                <a16:creationId xmlns:a16="http://schemas.microsoft.com/office/drawing/2014/main" id="{CADFD396-7FD1-80CF-6A8C-0640A7D1CA84}"/>
              </a:ext>
            </a:extLst>
          </p:cNvPr>
          <p:cNvSpPr txBox="1">
            <a:spLocks noGrp="1"/>
          </p:cNvSpPr>
          <p:nvPr>
            <p:ph type="body" idx="1"/>
          </p:nvPr>
        </p:nvSpPr>
        <p:spPr>
          <a:xfrm>
            <a:off x="334874" y="1836309"/>
            <a:ext cx="8665288" cy="4184347"/>
          </a:xfrm>
          <a:prstGeom prst="rect">
            <a:avLst/>
          </a:prstGeom>
          <a:gradFill>
            <a:gsLst>
              <a:gs pos="0">
                <a:schemeClr val="accent2"/>
              </a:gs>
              <a:gs pos="74000">
                <a:srgbClr val="B3D1EC"/>
              </a:gs>
              <a:gs pos="83000">
                <a:srgbClr val="B3D1EC"/>
              </a:gs>
              <a:gs pos="100000">
                <a:srgbClr val="CCE0F2"/>
              </a:gs>
            </a:gsLst>
            <a:lin ang="5400000" scaled="0"/>
          </a:gradFill>
          <a:ln>
            <a:noFill/>
          </a:ln>
        </p:spPr>
        <p:txBody>
          <a:bodyPr spcFirstLastPara="1" wrap="square" lIns="91425" tIns="45700" rIns="91425" bIns="45700" anchor="t" anchorCtr="0">
            <a:noAutofit/>
          </a:bodyPr>
          <a:lstStyle/>
          <a:p>
            <a:pPr marL="0" marR="0" indent="0">
              <a:lnSpc>
                <a:spcPct val="107000"/>
              </a:lnSpc>
              <a:spcBef>
                <a:spcPts val="0"/>
              </a:spcBef>
              <a:spcAft>
                <a:spcPts val="800"/>
              </a:spcAft>
              <a:buNone/>
            </a:pPr>
            <a:r>
              <a:rPr lang="en-US" sz="2500" b="1" kern="100" dirty="0">
                <a:effectLst/>
                <a:latin typeface="Calibri" panose="020F0502020204030204" pitchFamily="34" charset="0"/>
                <a:ea typeface="Calibri" panose="020F0502020204030204" pitchFamily="34" charset="0"/>
                <a:cs typeface="Times New Roman" panose="02020603050405020304" pitchFamily="18" charset="0"/>
              </a:rPr>
              <a:t>Monday</a:t>
            </a:r>
            <a:r>
              <a:rPr lang="en-US" sz="2500" kern="100" dirty="0">
                <a:effectLst/>
                <a:latin typeface="Calibri" panose="020F0502020204030204" pitchFamily="34" charset="0"/>
                <a:ea typeface="Calibri" panose="020F0502020204030204" pitchFamily="34" charset="0"/>
                <a:cs typeface="Times New Roman" panose="02020603050405020304" pitchFamily="18" charset="0"/>
              </a:rPr>
              <a:t> – Overview and Safety </a:t>
            </a:r>
          </a:p>
          <a:p>
            <a:pPr marL="0" marR="0" indent="0">
              <a:lnSpc>
                <a:spcPct val="107000"/>
              </a:lnSpc>
              <a:spcBef>
                <a:spcPts val="0"/>
              </a:spcBef>
              <a:spcAft>
                <a:spcPts val="800"/>
              </a:spcAft>
              <a:buNone/>
            </a:pPr>
            <a:r>
              <a:rPr lang="en-US" sz="2500" b="1" kern="100" dirty="0">
                <a:effectLst/>
                <a:latin typeface="Calibri" panose="020F0502020204030204" pitchFamily="34" charset="0"/>
                <a:ea typeface="Calibri" panose="020F0502020204030204" pitchFamily="34" charset="0"/>
                <a:cs typeface="Times New Roman" panose="02020603050405020304" pitchFamily="18" charset="0"/>
              </a:rPr>
              <a:t>Tuesday</a:t>
            </a:r>
            <a:r>
              <a:rPr lang="en-US" sz="2500" kern="100" dirty="0">
                <a:effectLst/>
                <a:latin typeface="Calibri" panose="020F0502020204030204" pitchFamily="34" charset="0"/>
                <a:ea typeface="Calibri" panose="020F0502020204030204" pitchFamily="34" charset="0"/>
                <a:cs typeface="Times New Roman" panose="02020603050405020304" pitchFamily="18" charset="0"/>
              </a:rPr>
              <a:t> – Field Trip – Morning Pathway</a:t>
            </a:r>
          </a:p>
          <a:p>
            <a:pPr marL="0" marR="0" indent="0">
              <a:lnSpc>
                <a:spcPct val="107000"/>
              </a:lnSpc>
              <a:spcBef>
                <a:spcPts val="0"/>
              </a:spcBef>
              <a:spcAft>
                <a:spcPts val="800"/>
              </a:spcAft>
              <a:buNone/>
            </a:pPr>
            <a:r>
              <a:rPr lang="en-US" sz="2500" b="1" kern="100" dirty="0">
                <a:effectLst/>
                <a:latin typeface="Calibri" panose="020F0502020204030204" pitchFamily="34" charset="0"/>
                <a:ea typeface="Calibri" panose="020F0502020204030204" pitchFamily="34" charset="0"/>
                <a:cs typeface="Times New Roman" panose="02020603050405020304" pitchFamily="18" charset="0"/>
              </a:rPr>
              <a:t>Wednesday</a:t>
            </a:r>
            <a:r>
              <a:rPr lang="en-US" sz="2500" kern="100" dirty="0">
                <a:effectLst/>
                <a:latin typeface="Calibri" panose="020F0502020204030204" pitchFamily="34" charset="0"/>
                <a:ea typeface="Calibri" panose="020F0502020204030204" pitchFamily="34" charset="0"/>
                <a:cs typeface="Times New Roman" panose="02020603050405020304" pitchFamily="18" charset="0"/>
              </a:rPr>
              <a:t> – Career Day at ACCA </a:t>
            </a:r>
          </a:p>
          <a:p>
            <a:pPr marL="0" marR="0" indent="0">
              <a:lnSpc>
                <a:spcPct val="107000"/>
              </a:lnSpc>
              <a:spcBef>
                <a:spcPts val="0"/>
              </a:spcBef>
              <a:spcAft>
                <a:spcPts val="800"/>
              </a:spcAft>
              <a:buNone/>
            </a:pPr>
            <a:r>
              <a:rPr lang="en-US" sz="2000" i="1" kern="100" dirty="0">
                <a:effectLst/>
                <a:latin typeface="Calibri" panose="020F0502020204030204" pitchFamily="34" charset="0"/>
                <a:ea typeface="Calibri" panose="020F0502020204030204" pitchFamily="34" charset="0"/>
                <a:cs typeface="Times New Roman" panose="02020603050405020304" pitchFamily="18" charset="0"/>
              </a:rPr>
              <a:t>Guest speakers, and possible Career Inventory or </a:t>
            </a:r>
            <a:r>
              <a:rPr lang="en-US" sz="2000" i="1" kern="100" dirty="0" err="1">
                <a:effectLst/>
                <a:latin typeface="Calibri" panose="020F0502020204030204" pitchFamily="34" charset="0"/>
                <a:ea typeface="Calibri" panose="020F0502020204030204" pitchFamily="34" charset="0"/>
                <a:cs typeface="Times New Roman" panose="02020603050405020304" pitchFamily="18" charset="0"/>
              </a:rPr>
              <a:t>YouScience</a:t>
            </a:r>
            <a:r>
              <a:rPr lang="en-US" sz="2000" i="1" kern="100" dirty="0">
                <a:effectLst/>
                <a:latin typeface="Calibri" panose="020F0502020204030204" pitchFamily="34" charset="0"/>
                <a:ea typeface="Calibri" panose="020F0502020204030204" pitchFamily="34" charset="0"/>
                <a:cs typeface="Times New Roman" panose="02020603050405020304" pitchFamily="18" charset="0"/>
              </a:rPr>
              <a:t> interpretation  </a:t>
            </a:r>
          </a:p>
          <a:p>
            <a:pPr marL="0" marR="0" indent="0">
              <a:lnSpc>
                <a:spcPct val="107000"/>
              </a:lnSpc>
              <a:spcBef>
                <a:spcPts val="0"/>
              </a:spcBef>
              <a:spcAft>
                <a:spcPts val="800"/>
              </a:spcAft>
              <a:buNone/>
            </a:pPr>
            <a:r>
              <a:rPr lang="en-US" sz="2500" b="1" kern="100" dirty="0">
                <a:effectLst/>
                <a:latin typeface="Calibri" panose="020F0502020204030204" pitchFamily="34" charset="0"/>
                <a:ea typeface="Calibri" panose="020F0502020204030204" pitchFamily="34" charset="0"/>
                <a:cs typeface="Times New Roman" panose="02020603050405020304" pitchFamily="18" charset="0"/>
              </a:rPr>
              <a:t>Thursday</a:t>
            </a:r>
            <a:r>
              <a:rPr lang="en-US" sz="2500" kern="100" dirty="0">
                <a:effectLst/>
                <a:latin typeface="Calibri" panose="020F0502020204030204" pitchFamily="34" charset="0"/>
                <a:ea typeface="Calibri" panose="020F0502020204030204" pitchFamily="34" charset="0"/>
                <a:cs typeface="Times New Roman" panose="02020603050405020304" pitchFamily="18" charset="0"/>
              </a:rPr>
              <a:t> – Field Trip – Afternoon Pathway</a:t>
            </a:r>
          </a:p>
          <a:p>
            <a:pPr marL="0" marR="0" indent="0">
              <a:lnSpc>
                <a:spcPct val="107000"/>
              </a:lnSpc>
              <a:spcBef>
                <a:spcPts val="0"/>
              </a:spcBef>
              <a:spcAft>
                <a:spcPts val="800"/>
              </a:spcAft>
              <a:buNone/>
            </a:pPr>
            <a:r>
              <a:rPr lang="en-US" sz="2500" b="1" kern="100" dirty="0">
                <a:effectLst/>
                <a:latin typeface="Calibri" panose="020F0502020204030204" pitchFamily="34" charset="0"/>
                <a:ea typeface="Calibri" panose="020F0502020204030204" pitchFamily="34" charset="0"/>
                <a:cs typeface="Times New Roman" panose="02020603050405020304" pitchFamily="18" charset="0"/>
              </a:rPr>
              <a:t>Friday</a:t>
            </a:r>
            <a:r>
              <a:rPr lang="en-US" sz="2500" kern="100" dirty="0">
                <a:effectLst/>
                <a:latin typeface="Calibri" panose="020F0502020204030204" pitchFamily="34" charset="0"/>
                <a:ea typeface="Calibri" panose="020F0502020204030204" pitchFamily="34" charset="0"/>
                <a:cs typeface="Times New Roman" panose="02020603050405020304" pitchFamily="18" charset="0"/>
              </a:rPr>
              <a:t> – Culminating Activity</a:t>
            </a:r>
          </a:p>
          <a:p>
            <a:pPr marL="0" indent="0">
              <a:lnSpc>
                <a:spcPct val="107000"/>
              </a:lnSpc>
              <a:spcBef>
                <a:spcPts val="0"/>
              </a:spcBef>
              <a:spcAft>
                <a:spcPts val="800"/>
              </a:spcAft>
              <a:buNone/>
            </a:pPr>
            <a:endParaRPr lang="en-US" sz="1800" b="1" i="1"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0"/>
              </a:spcBef>
              <a:spcAft>
                <a:spcPts val="800"/>
              </a:spcAft>
              <a:buNone/>
            </a:pPr>
            <a:r>
              <a:rPr lang="en-US" sz="1800" b="1" i="1" kern="100" dirty="0">
                <a:effectLst/>
                <a:latin typeface="Calibri" panose="020F0502020204030204" pitchFamily="34" charset="0"/>
                <a:ea typeface="Calibri" panose="020F0502020204030204" pitchFamily="34" charset="0"/>
                <a:cs typeface="Times New Roman" panose="02020603050405020304" pitchFamily="18" charset="0"/>
              </a:rPr>
              <a:t>Tentative Tour sites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Le Cordon Bleu, Augusta Dental School, Center For Disease Control, Mercedes Benz Stadium, Fulton County Court House</a:t>
            </a:r>
          </a:p>
          <a:p>
            <a:pPr marL="0" marR="0" indent="0">
              <a:lnSpc>
                <a:spcPct val="107000"/>
              </a:lnSpc>
              <a:spcBef>
                <a:spcPts val="0"/>
              </a:spcBef>
              <a:spcAft>
                <a:spcPts val="800"/>
              </a:spcAft>
              <a:buNone/>
            </a:pPr>
            <a:endParaRPr lang="en-US" sz="25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lvl="1" indent="0" algn="ctr" rtl="0">
              <a:lnSpc>
                <a:spcPct val="90000"/>
              </a:lnSpc>
              <a:spcBef>
                <a:spcPts val="500"/>
              </a:spcBef>
              <a:spcAft>
                <a:spcPts val="0"/>
              </a:spcAft>
              <a:buClr>
                <a:schemeClr val="dk1"/>
              </a:buClr>
              <a:buSzPts val="2400"/>
              <a:buNone/>
            </a:pPr>
            <a:endParaRPr i="1" dirty="0"/>
          </a:p>
        </p:txBody>
      </p:sp>
      <p:sp>
        <p:nvSpPr>
          <p:cNvPr id="236" name="Google Shape;236;p6">
            <a:extLst>
              <a:ext uri="{FF2B5EF4-FFF2-40B4-BE49-F238E27FC236}">
                <a16:creationId xmlns:a16="http://schemas.microsoft.com/office/drawing/2014/main" id="{6A815999-D882-136B-3F52-2BCB58516D98}"/>
              </a:ext>
            </a:extLst>
          </p:cNvPr>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fld id="{00000000-1234-1234-1234-123412341234}" type="slidenum">
              <a:rPr kumimoji="0" lang="en-US"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t>8</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Tree>
    <p:extLst>
      <p:ext uri="{BB962C8B-B14F-4D97-AF65-F5344CB8AC3E}">
        <p14:creationId xmlns:p14="http://schemas.microsoft.com/office/powerpoint/2010/main" val="28909260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2"/>
            </a:gs>
            <a:gs pos="74000">
              <a:srgbClr val="B3D1EC"/>
            </a:gs>
            <a:gs pos="83000">
              <a:srgbClr val="B3D1EC"/>
            </a:gs>
            <a:gs pos="100000">
              <a:srgbClr val="CCE0F2"/>
            </a:gs>
          </a:gsLst>
          <a:lin ang="5400000" scaled="0"/>
        </a:gradFill>
        <a:effectLst/>
      </p:bgPr>
    </p:bg>
    <p:spTree>
      <p:nvGrpSpPr>
        <p:cNvPr id="1" name="Shape 233">
          <a:extLst>
            <a:ext uri="{FF2B5EF4-FFF2-40B4-BE49-F238E27FC236}">
              <a16:creationId xmlns:a16="http://schemas.microsoft.com/office/drawing/2014/main" id="{6FD62846-7FCD-E90F-A014-DF55B3B593D1}"/>
            </a:ext>
          </a:extLst>
        </p:cNvPr>
        <p:cNvGrpSpPr/>
        <p:nvPr/>
      </p:nvGrpSpPr>
      <p:grpSpPr>
        <a:xfrm>
          <a:off x="0" y="0"/>
          <a:ext cx="0" cy="0"/>
          <a:chOff x="0" y="0"/>
          <a:chExt cx="0" cy="0"/>
        </a:xfrm>
      </p:grpSpPr>
      <p:sp>
        <p:nvSpPr>
          <p:cNvPr id="234" name="Google Shape;234;p6">
            <a:extLst>
              <a:ext uri="{FF2B5EF4-FFF2-40B4-BE49-F238E27FC236}">
                <a16:creationId xmlns:a16="http://schemas.microsoft.com/office/drawing/2014/main" id="{2B27D0FD-F9E1-5B24-9CC9-2DA83E0C9C84}"/>
              </a:ext>
            </a:extLst>
          </p:cNvPr>
          <p:cNvSpPr txBox="1">
            <a:spLocks noGrp="1"/>
          </p:cNvSpPr>
          <p:nvPr>
            <p:ph type="title"/>
          </p:nvPr>
        </p:nvSpPr>
        <p:spPr>
          <a:xfrm>
            <a:off x="158286" y="185190"/>
            <a:ext cx="8753582" cy="102445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4400"/>
              <a:buFont typeface="Calibri"/>
              <a:buNone/>
            </a:pPr>
            <a:r>
              <a:rPr lang="en-US" sz="4000" b="1" dirty="0">
                <a:latin typeface="Times New Roman" panose="02020603050405020304" pitchFamily="18" charset="0"/>
                <a:ea typeface="Arial"/>
                <a:cs typeface="Times New Roman" panose="02020603050405020304" pitchFamily="18" charset="0"/>
                <a:sym typeface="Arial"/>
              </a:rPr>
              <a:t>ACCA Career Exposure Camp </a:t>
            </a:r>
            <a:br>
              <a:rPr lang="en-US" sz="4000" b="1" dirty="0">
                <a:latin typeface="Times New Roman" panose="02020603050405020304" pitchFamily="18" charset="0"/>
                <a:ea typeface="Arial"/>
                <a:cs typeface="Times New Roman" panose="02020603050405020304" pitchFamily="18" charset="0"/>
                <a:sym typeface="Arial"/>
              </a:rPr>
            </a:br>
            <a:r>
              <a:rPr lang="en-US" sz="4000" b="1" dirty="0">
                <a:latin typeface="Times New Roman" panose="02020603050405020304" pitchFamily="18" charset="0"/>
                <a:ea typeface="Arial"/>
                <a:cs typeface="Times New Roman" panose="02020603050405020304" pitchFamily="18" charset="0"/>
                <a:sym typeface="Arial"/>
              </a:rPr>
              <a:t>Tentative Transportation</a:t>
            </a:r>
            <a:endParaRPr sz="4000" b="1" dirty="0">
              <a:latin typeface="Times New Roman" panose="02020603050405020304" pitchFamily="18" charset="0"/>
              <a:ea typeface="Arial"/>
              <a:cs typeface="Times New Roman" panose="02020603050405020304" pitchFamily="18" charset="0"/>
              <a:sym typeface="Arial"/>
            </a:endParaRPr>
          </a:p>
        </p:txBody>
      </p:sp>
      <p:sp>
        <p:nvSpPr>
          <p:cNvPr id="236" name="Google Shape;236;p6">
            <a:extLst>
              <a:ext uri="{FF2B5EF4-FFF2-40B4-BE49-F238E27FC236}">
                <a16:creationId xmlns:a16="http://schemas.microsoft.com/office/drawing/2014/main" id="{F412C81E-F791-F9E5-6DD1-776947E9E86A}"/>
              </a:ext>
            </a:extLst>
          </p:cNvPr>
          <p:cNvSpPr txBox="1">
            <a:spLocks noGrp="1"/>
          </p:cNvSpPr>
          <p:nvPr>
            <p:ph type="sldNum" idx="12"/>
          </p:nvPr>
        </p:nvSpPr>
        <p:spPr>
          <a:xfrm>
            <a:off x="6457950" y="6381509"/>
            <a:ext cx="2057400" cy="365125"/>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fld id="{00000000-1234-1234-1234-123412341234}" type="slidenum">
              <a:rPr kumimoji="0" lang="en-US" sz="18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Calibri"/>
              </a:rPr>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t>9</a:t>
            </a:fld>
            <a:endParaRPr kumimoji="0" sz="18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Calibri"/>
            </a:endParaRPr>
          </a:p>
        </p:txBody>
      </p:sp>
      <p:sp>
        <p:nvSpPr>
          <p:cNvPr id="5" name="TextBox 4">
            <a:extLst>
              <a:ext uri="{FF2B5EF4-FFF2-40B4-BE49-F238E27FC236}">
                <a16:creationId xmlns:a16="http://schemas.microsoft.com/office/drawing/2014/main" id="{51319B2E-36C9-9E15-C901-FD4FE2E03F62}"/>
              </a:ext>
            </a:extLst>
          </p:cNvPr>
          <p:cNvSpPr txBox="1"/>
          <p:nvPr/>
        </p:nvSpPr>
        <p:spPr>
          <a:xfrm>
            <a:off x="219866" y="4640467"/>
            <a:ext cx="8948791" cy="1923604"/>
          </a:xfrm>
          <a:prstGeom prst="rect">
            <a:avLst/>
          </a:prstGeom>
          <a:noFill/>
        </p:spPr>
        <p:txBody>
          <a:bodyPr wrap="square" rtlCol="0">
            <a:spAutoFit/>
          </a:bodyPr>
          <a:lstStyle/>
          <a:p>
            <a:pPr algn="l"/>
            <a:r>
              <a:rPr lang="en-US" sz="1700" b="0" i="1" dirty="0">
                <a:solidFill>
                  <a:srgbClr val="202124"/>
                </a:solidFill>
                <a:effectLst/>
                <a:latin typeface="Times New Roman" panose="02020603050405020304" pitchFamily="18" charset="0"/>
                <a:cs typeface="Times New Roman" panose="02020603050405020304" pitchFamily="18" charset="0"/>
              </a:rPr>
              <a:t>** Students may register for both weeks.  However, parents/guardians will be required to provide transportation to and from ACCA outside the targeted  enrollment week.</a:t>
            </a:r>
          </a:p>
          <a:p>
            <a:pPr algn="l"/>
            <a:endParaRPr lang="en-US" sz="1700" b="0" i="0" dirty="0">
              <a:solidFill>
                <a:srgbClr val="202124"/>
              </a:solidFill>
              <a:effectLst/>
              <a:latin typeface="Times New Roman" panose="02020603050405020304" pitchFamily="18" charset="0"/>
              <a:cs typeface="Times New Roman" panose="02020603050405020304" pitchFamily="18" charset="0"/>
            </a:endParaRPr>
          </a:p>
          <a:p>
            <a:pPr algn="l"/>
            <a:r>
              <a:rPr lang="en-US" sz="1700" b="1" i="1" dirty="0">
                <a:solidFill>
                  <a:srgbClr val="202124"/>
                </a:solidFill>
                <a:effectLst/>
                <a:latin typeface="Times New Roman" panose="02020603050405020304" pitchFamily="18" charset="0"/>
                <a:cs typeface="Times New Roman" panose="02020603050405020304" pitchFamily="18" charset="0"/>
              </a:rPr>
              <a:t>*** Students from Charter and Partner School may attend either week and will be required to provide their own transportation to and from ACCA both weeks.  </a:t>
            </a:r>
            <a:endParaRPr lang="en-US" sz="1700" b="1" i="0" dirty="0">
              <a:solidFill>
                <a:srgbClr val="202124"/>
              </a:solidFill>
              <a:effectLst/>
              <a:latin typeface="Times New Roman" panose="02020603050405020304" pitchFamily="18" charset="0"/>
              <a:cs typeface="Times New Roman" panose="02020603050405020304" pitchFamily="18" charset="0"/>
            </a:endParaRPr>
          </a:p>
          <a:p>
            <a:endParaRPr lang="en-US" sz="1700" kern="1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1700" dirty="0">
              <a:latin typeface="Times New Roman" panose="02020603050405020304" pitchFamily="18" charset="0"/>
              <a:cs typeface="Times New Roman" panose="02020603050405020304" pitchFamily="18" charset="0"/>
            </a:endParaRPr>
          </a:p>
        </p:txBody>
      </p:sp>
      <p:graphicFrame>
        <p:nvGraphicFramePr>
          <p:cNvPr id="6" name="Table 5">
            <a:extLst>
              <a:ext uri="{FF2B5EF4-FFF2-40B4-BE49-F238E27FC236}">
                <a16:creationId xmlns:a16="http://schemas.microsoft.com/office/drawing/2014/main" id="{FB8435BB-ABF2-5F6D-0797-1B55740DE4F0}"/>
              </a:ext>
            </a:extLst>
          </p:cNvPr>
          <p:cNvGraphicFramePr>
            <a:graphicFrameLocks noGrp="1"/>
          </p:cNvGraphicFramePr>
          <p:nvPr>
            <p:extLst>
              <p:ext uri="{D42A27DB-BD31-4B8C-83A1-F6EECF244321}">
                <p14:modId xmlns:p14="http://schemas.microsoft.com/office/powerpoint/2010/main" val="2962007960"/>
              </p:ext>
            </p:extLst>
          </p:nvPr>
        </p:nvGraphicFramePr>
        <p:xfrm>
          <a:off x="292813" y="2034029"/>
          <a:ext cx="8753581" cy="2225010"/>
        </p:xfrm>
        <a:graphic>
          <a:graphicData uri="http://schemas.openxmlformats.org/drawingml/2006/table">
            <a:tbl>
              <a:tblPr firstRow="1" firstCol="1" bandRow="1">
                <a:tableStyleId>{F4E9A82E-6F25-400B-8640-C943C32AA0B2}</a:tableStyleId>
              </a:tblPr>
              <a:tblGrid>
                <a:gridCol w="4282329">
                  <a:extLst>
                    <a:ext uri="{9D8B030D-6E8A-4147-A177-3AD203B41FA5}">
                      <a16:colId xmlns:a16="http://schemas.microsoft.com/office/drawing/2014/main" val="3656027952"/>
                    </a:ext>
                  </a:extLst>
                </a:gridCol>
                <a:gridCol w="4471252">
                  <a:extLst>
                    <a:ext uri="{9D8B030D-6E8A-4147-A177-3AD203B41FA5}">
                      <a16:colId xmlns:a16="http://schemas.microsoft.com/office/drawing/2014/main" val="3352214072"/>
                    </a:ext>
                  </a:extLst>
                </a:gridCol>
              </a:tblGrid>
              <a:tr h="274274">
                <a:tc>
                  <a:txBody>
                    <a:bodyPr/>
                    <a:lstStyle/>
                    <a:p>
                      <a:pPr marL="0" marR="0" algn="ctr">
                        <a:spcBef>
                          <a:spcPts val="0"/>
                        </a:spcBef>
                        <a:spcAft>
                          <a:spcPts val="0"/>
                        </a:spcAft>
                      </a:pPr>
                      <a:r>
                        <a:rPr lang="en-US" sz="2000" b="1" dirty="0">
                          <a:effectLst/>
                          <a:latin typeface="Times New Roman" panose="02020603050405020304" pitchFamily="18" charset="0"/>
                          <a:cs typeface="Times New Roman" panose="02020603050405020304" pitchFamily="18" charset="0"/>
                        </a:rPr>
                        <a:t>Week 1 – June 3</a:t>
                      </a:r>
                      <a:r>
                        <a:rPr lang="en-US" sz="2000" b="1" baseline="30000" dirty="0">
                          <a:effectLst/>
                          <a:latin typeface="Times New Roman" panose="02020603050405020304" pitchFamily="18" charset="0"/>
                          <a:cs typeface="Times New Roman" panose="02020603050405020304" pitchFamily="18" charset="0"/>
                        </a:rPr>
                        <a:t>rd</a:t>
                      </a:r>
                      <a:r>
                        <a:rPr lang="en-US" sz="2000" b="1" dirty="0">
                          <a:effectLst/>
                          <a:latin typeface="Times New Roman" panose="02020603050405020304" pitchFamily="18" charset="0"/>
                          <a:cs typeface="Times New Roman" panose="02020603050405020304" pitchFamily="18" charset="0"/>
                        </a:rPr>
                        <a:t> – 7</a:t>
                      </a:r>
                      <a:r>
                        <a:rPr lang="en-US" sz="2000" b="1" baseline="30000" dirty="0">
                          <a:effectLst/>
                          <a:latin typeface="Times New Roman" panose="02020603050405020304" pitchFamily="18" charset="0"/>
                          <a:cs typeface="Times New Roman" panose="02020603050405020304" pitchFamily="18" charset="0"/>
                        </a:rPr>
                        <a:t>th</a:t>
                      </a:r>
                      <a:endParaRPr lang="en-US" sz="2000" b="1" dirty="0">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000" b="1" dirty="0">
                          <a:effectLst/>
                          <a:latin typeface="Times New Roman" panose="02020603050405020304" pitchFamily="18" charset="0"/>
                          <a:cs typeface="Times New Roman" panose="02020603050405020304" pitchFamily="18" charset="0"/>
                        </a:rPr>
                        <a:t>Week 2 – June 15</a:t>
                      </a:r>
                      <a:r>
                        <a:rPr lang="en-US" sz="2000" b="1" baseline="30000" dirty="0">
                          <a:effectLst/>
                          <a:latin typeface="Times New Roman" panose="02020603050405020304" pitchFamily="18" charset="0"/>
                          <a:cs typeface="Times New Roman" panose="02020603050405020304" pitchFamily="18" charset="0"/>
                        </a:rPr>
                        <a:t>th</a:t>
                      </a:r>
                      <a:r>
                        <a:rPr lang="en-US" sz="2000" b="1" dirty="0">
                          <a:effectLst/>
                          <a:latin typeface="Times New Roman" panose="02020603050405020304" pitchFamily="18" charset="0"/>
                          <a:cs typeface="Times New Roman" panose="02020603050405020304" pitchFamily="18" charset="0"/>
                        </a:rPr>
                        <a:t> – 19</a:t>
                      </a:r>
                      <a:r>
                        <a:rPr lang="en-US" sz="2000" b="1" baseline="30000" dirty="0">
                          <a:effectLst/>
                          <a:latin typeface="Times New Roman" panose="02020603050405020304" pitchFamily="18" charset="0"/>
                          <a:cs typeface="Times New Roman" panose="02020603050405020304" pitchFamily="18" charset="0"/>
                        </a:rPr>
                        <a:t>th</a:t>
                      </a:r>
                      <a:endParaRPr lang="en-US" sz="2000" b="1" dirty="0">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88385086"/>
                  </a:ext>
                </a:extLst>
              </a:tr>
              <a:tr h="274274">
                <a:tc>
                  <a:txBody>
                    <a:bodyPr/>
                    <a:lstStyle/>
                    <a:p>
                      <a:pPr marL="0" marR="0">
                        <a:spcBef>
                          <a:spcPts val="0"/>
                        </a:spcBef>
                        <a:spcAft>
                          <a:spcPts val="0"/>
                        </a:spcAft>
                      </a:pPr>
                      <a:r>
                        <a:rPr lang="en-US" sz="2000" dirty="0">
                          <a:effectLst/>
                          <a:latin typeface="Times New Roman" panose="02020603050405020304" pitchFamily="18" charset="0"/>
                          <a:cs typeface="Times New Roman" panose="02020603050405020304" pitchFamily="18" charset="0"/>
                        </a:rPr>
                        <a:t>Sylvan Middle  – Long pick up</a:t>
                      </a:r>
                      <a:endParaRPr lang="en-US" sz="20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000" dirty="0">
                          <a:effectLst/>
                          <a:latin typeface="Times New Roman" panose="02020603050405020304" pitchFamily="18" charset="0"/>
                          <a:cs typeface="Times New Roman" panose="02020603050405020304" pitchFamily="18" charset="0"/>
                        </a:rPr>
                        <a:t>Bunche Middle – Bunche pick up</a:t>
                      </a:r>
                      <a:endParaRPr lang="en-US" sz="20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01150750"/>
                  </a:ext>
                </a:extLst>
              </a:tr>
              <a:tr h="396210">
                <a:tc>
                  <a:txBody>
                    <a:bodyPr/>
                    <a:lstStyle/>
                    <a:p>
                      <a:pPr marL="0" marR="0">
                        <a:spcBef>
                          <a:spcPts val="0"/>
                        </a:spcBef>
                        <a:spcAft>
                          <a:spcPts val="0"/>
                        </a:spcAft>
                      </a:pPr>
                      <a:r>
                        <a:rPr lang="en-US" sz="2000" dirty="0">
                          <a:effectLst/>
                          <a:latin typeface="Times New Roman" panose="02020603050405020304" pitchFamily="18" charset="0"/>
                          <a:cs typeface="Times New Roman" panose="02020603050405020304" pitchFamily="18" charset="0"/>
                        </a:rPr>
                        <a:t>Long Middle – Long pick up</a:t>
                      </a:r>
                      <a:endParaRPr lang="en-US" sz="20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000" dirty="0">
                          <a:effectLst/>
                          <a:latin typeface="Times New Roman" panose="02020603050405020304" pitchFamily="18" charset="0"/>
                          <a:cs typeface="Times New Roman" panose="02020603050405020304" pitchFamily="18" charset="0"/>
                        </a:rPr>
                        <a:t>Young Middle – Bunche pick up</a:t>
                      </a:r>
                      <a:endParaRPr lang="en-US" sz="20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05087675"/>
                  </a:ext>
                </a:extLst>
              </a:tr>
              <a:tr h="274274">
                <a:tc>
                  <a:txBody>
                    <a:bodyPr/>
                    <a:lstStyle/>
                    <a:p>
                      <a:pPr marL="0" marR="0">
                        <a:spcBef>
                          <a:spcPts val="0"/>
                        </a:spcBef>
                        <a:spcAft>
                          <a:spcPts val="0"/>
                        </a:spcAft>
                      </a:pPr>
                      <a:r>
                        <a:rPr lang="en-US" sz="2000" dirty="0">
                          <a:effectLst/>
                          <a:latin typeface="Times New Roman" panose="02020603050405020304" pitchFamily="18" charset="0"/>
                          <a:cs typeface="Times New Roman" panose="02020603050405020304" pitchFamily="18" charset="0"/>
                        </a:rPr>
                        <a:t>King Middle – Howard pick up</a:t>
                      </a:r>
                      <a:endParaRPr lang="en-US" sz="20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000" dirty="0">
                          <a:effectLst/>
                          <a:latin typeface="Times New Roman" panose="02020603050405020304" pitchFamily="18" charset="0"/>
                          <a:cs typeface="Times New Roman" panose="02020603050405020304" pitchFamily="18" charset="0"/>
                        </a:rPr>
                        <a:t>John Lewis Middle - JLI  pick up</a:t>
                      </a:r>
                      <a:endParaRPr lang="en-US" sz="20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5974938"/>
                  </a:ext>
                </a:extLst>
              </a:tr>
              <a:tr h="0">
                <a:tc>
                  <a:txBody>
                    <a:bodyPr/>
                    <a:lstStyle/>
                    <a:p>
                      <a:pPr marL="0" marR="0">
                        <a:spcBef>
                          <a:spcPts val="0"/>
                        </a:spcBef>
                        <a:spcAft>
                          <a:spcPts val="0"/>
                        </a:spcAft>
                      </a:pPr>
                      <a:r>
                        <a:rPr lang="en-US" sz="2000" dirty="0">
                          <a:effectLst/>
                          <a:latin typeface="Times New Roman" panose="02020603050405020304" pitchFamily="18" charset="0"/>
                          <a:cs typeface="Times New Roman" panose="02020603050405020304" pitchFamily="18" charset="0"/>
                        </a:rPr>
                        <a:t>Howard Middle – Howard pick up</a:t>
                      </a:r>
                      <a:endParaRPr lang="en-US" sz="20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000" dirty="0">
                          <a:effectLst/>
                          <a:latin typeface="Times New Roman" panose="02020603050405020304" pitchFamily="18" charset="0"/>
                          <a:cs typeface="Times New Roman" panose="02020603050405020304" pitchFamily="18" charset="0"/>
                        </a:rPr>
                        <a:t>Russell Middle – Russell pick up</a:t>
                      </a:r>
                      <a:endParaRPr lang="en-US" sz="20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39043741"/>
                  </a:ext>
                </a:extLst>
              </a:tr>
              <a:tr h="274274">
                <a:tc>
                  <a:txBody>
                    <a:bodyPr/>
                    <a:lstStyle/>
                    <a:p>
                      <a:pPr marL="0" marR="0">
                        <a:spcBef>
                          <a:spcPts val="0"/>
                        </a:spcBef>
                        <a:spcAft>
                          <a:spcPts val="0"/>
                        </a:spcAft>
                      </a:pPr>
                      <a:endParaRPr lang="en-US" sz="20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000" dirty="0">
                          <a:effectLst/>
                          <a:latin typeface="Times New Roman" panose="02020603050405020304" pitchFamily="18" charset="0"/>
                          <a:cs typeface="Times New Roman" panose="02020603050405020304" pitchFamily="18" charset="0"/>
                        </a:rPr>
                        <a:t>CSK and BEST – JLI  pick up</a:t>
                      </a:r>
                      <a:endParaRPr lang="en-US" sz="20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39267559"/>
                  </a:ext>
                </a:extLst>
              </a:tr>
              <a:tr h="274274">
                <a:tc>
                  <a:txBody>
                    <a:bodyPr/>
                    <a:lstStyle/>
                    <a:p>
                      <a:pPr marL="0" marR="0">
                        <a:spcBef>
                          <a:spcPts val="0"/>
                        </a:spcBef>
                        <a:spcAft>
                          <a:spcPts val="0"/>
                        </a:spcAft>
                      </a:pPr>
                      <a:endParaRPr lang="en-US" sz="20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000" dirty="0">
                          <a:effectLst/>
                          <a:latin typeface="Times New Roman" panose="02020603050405020304" pitchFamily="18" charset="0"/>
                          <a:cs typeface="Times New Roman" panose="02020603050405020304" pitchFamily="18" charset="0"/>
                        </a:rPr>
                        <a:t>Sutton Middle – Sutton pick up</a:t>
                      </a:r>
                      <a:endParaRPr lang="en-US" sz="20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14256698"/>
                  </a:ext>
                </a:extLst>
              </a:tr>
            </a:tbl>
          </a:graphicData>
        </a:graphic>
      </p:graphicFrame>
      <p:sp>
        <p:nvSpPr>
          <p:cNvPr id="7" name="Rectangle 1">
            <a:extLst>
              <a:ext uri="{FF2B5EF4-FFF2-40B4-BE49-F238E27FC236}">
                <a16:creationId xmlns:a16="http://schemas.microsoft.com/office/drawing/2014/main" id="{908CCE02-F266-0B27-C2C8-2CE245405FB1}"/>
              </a:ext>
            </a:extLst>
          </p:cNvPr>
          <p:cNvSpPr>
            <a:spLocks noChangeArrowheads="1"/>
          </p:cNvSpPr>
          <p:nvPr/>
        </p:nvSpPr>
        <p:spPr bwMode="auto">
          <a:xfrm>
            <a:off x="1603375" y="3346307"/>
            <a:ext cx="18473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37472887"/>
      </p:ext>
    </p:extLst>
  </p:cSld>
  <p:clrMapOvr>
    <a:masterClrMapping/>
  </p:clrMapOvr>
</p:sld>
</file>

<file path=ppt/theme/theme1.xml><?xml version="1.0" encoding="utf-8"?>
<a:theme xmlns:a="http://schemas.openxmlformats.org/drawingml/2006/main" name="1_APS_powerpoint_template_2016-17">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APS_powerpoint_template_2016-17">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1550</TotalTime>
  <Words>1196</Words>
  <Application>Microsoft Office PowerPoint</Application>
  <PresentationFormat>On-screen Show (4:3)</PresentationFormat>
  <Paragraphs>140</Paragraphs>
  <Slides>11</Slides>
  <Notes>11</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11</vt:i4>
      </vt:variant>
    </vt:vector>
  </HeadingPairs>
  <TitlesOfParts>
    <vt:vector size="19" baseType="lpstr">
      <vt:lpstr>Aptos</vt:lpstr>
      <vt:lpstr>Arial</vt:lpstr>
      <vt:lpstr>Calibri</vt:lpstr>
      <vt:lpstr>Calibri Light</vt:lpstr>
      <vt:lpstr>Georgia</vt:lpstr>
      <vt:lpstr>Times New Roman</vt:lpstr>
      <vt:lpstr>1_APS_powerpoint_template_2016-17</vt:lpstr>
      <vt:lpstr>2_APS_powerpoint_template_2016-17</vt:lpstr>
      <vt:lpstr>PowerPoint Presentation</vt:lpstr>
      <vt:lpstr>ACCA Career Exposure Camp  For Middle School Scholars (Current 6th – 8th Graders)</vt:lpstr>
      <vt:lpstr>What is ACCA?</vt:lpstr>
      <vt:lpstr>Why Scholars Attend ACCA?</vt:lpstr>
      <vt:lpstr>PowerPoint Presentation</vt:lpstr>
      <vt:lpstr>ACCA Career Exposure Camp 2024</vt:lpstr>
      <vt:lpstr>ACCA Career Exposure Camp  Sample Schedule</vt:lpstr>
      <vt:lpstr>ACCA Career Exposure Camp  Sample Weekly Activities</vt:lpstr>
      <vt:lpstr>ACCA Career Exposure Camp  Tentative Transportation</vt:lpstr>
      <vt:lpstr>PowerPoint Presentation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Gilliard, Kenya</cp:lastModifiedBy>
  <cp:revision>31</cp:revision>
  <cp:lastPrinted>2024-03-07T15:04:49Z</cp:lastPrinted>
  <dcterms:created xsi:type="dcterms:W3CDTF">2016-06-15T18:01:47Z</dcterms:created>
  <dcterms:modified xsi:type="dcterms:W3CDTF">2024-03-29T14:03:50Z</dcterms:modified>
</cp:coreProperties>
</file>